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80" r:id="rId6"/>
    <p:sldId id="263" r:id="rId7"/>
    <p:sldId id="264" r:id="rId8"/>
    <p:sldId id="265" r:id="rId9"/>
    <p:sldId id="266" r:id="rId10"/>
    <p:sldId id="267" r:id="rId11"/>
    <p:sldId id="268" r:id="rId12"/>
    <p:sldId id="269" r:id="rId13"/>
    <p:sldId id="270" r:id="rId14"/>
    <p:sldId id="282" r:id="rId15"/>
    <p:sldId id="276" r:id="rId16"/>
    <p:sldId id="257" r:id="rId17"/>
    <p:sldId id="258" r:id="rId18"/>
    <p:sldId id="259" r:id="rId19"/>
    <p:sldId id="260" r:id="rId20"/>
    <p:sldId id="261" r:id="rId21"/>
    <p:sldId id="279" r:id="rId22"/>
    <p:sldId id="273" r:id="rId23"/>
    <p:sldId id="281" r:id="rId24"/>
    <p:sldId id="278" r:id="rId25"/>
    <p:sldId id="277"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FBFD"/>
    <a:srgbClr val="F2F7FC"/>
    <a:srgbClr val="F0F1FA"/>
    <a:srgbClr val="1F285A"/>
    <a:srgbClr val="FAFCF6"/>
    <a:srgbClr val="99CA3E"/>
    <a:srgbClr val="EAF2FA"/>
    <a:srgbClr val="337BC0"/>
    <a:srgbClr val="FF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53055" autoAdjust="0"/>
  </p:normalViewPr>
  <p:slideViewPr>
    <p:cSldViewPr snapToGrid="0">
      <p:cViewPr varScale="1">
        <p:scale>
          <a:sx n="27" d="100"/>
          <a:sy n="27" d="100"/>
        </p:scale>
        <p:origin x="1661" y="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95" d="100"/>
          <a:sy n="95" d="100"/>
        </p:scale>
        <p:origin x="192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EBF74-8633-4360-ACDE-99F5FFBC15AC}" type="datetimeFigureOut">
              <a:rPr lang="en-US" smtClean="0"/>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C9AAF-CF5D-4F86-B372-3CC499503E3E}" type="slidenum">
              <a:rPr lang="en-US" smtClean="0"/>
              <a:t>‹#›</a:t>
            </a:fld>
            <a:endParaRPr lang="en-US"/>
          </a:p>
        </p:txBody>
      </p:sp>
    </p:spTree>
    <p:extLst>
      <p:ext uri="{BB962C8B-B14F-4D97-AF65-F5344CB8AC3E}">
        <p14:creationId xmlns:p14="http://schemas.microsoft.com/office/powerpoint/2010/main" val="114113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p>
        </p:txBody>
      </p:sp>
      <p:sp>
        <p:nvSpPr>
          <p:cNvPr id="4" name="Slide Number Placeholder 3"/>
          <p:cNvSpPr>
            <a:spLocks noGrp="1"/>
          </p:cNvSpPr>
          <p:nvPr>
            <p:ph type="sldNum" sz="quarter" idx="5"/>
          </p:nvPr>
        </p:nvSpPr>
        <p:spPr/>
        <p:txBody>
          <a:bodyPr/>
          <a:lstStyle/>
          <a:p>
            <a:fld id="{C3BC9AAF-CF5D-4F86-B372-3CC499503E3E}" type="slidenum">
              <a:rPr lang="en-US" smtClean="0"/>
              <a:t>1</a:t>
            </a:fld>
            <a:endParaRPr lang="en-US"/>
          </a:p>
        </p:txBody>
      </p:sp>
    </p:spTree>
    <p:extLst>
      <p:ext uri="{BB962C8B-B14F-4D97-AF65-F5344CB8AC3E}">
        <p14:creationId xmlns:p14="http://schemas.microsoft.com/office/powerpoint/2010/main" val="4048694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p>
          <a:p>
            <a:endParaRPr lang="en-CA" dirty="0"/>
          </a:p>
          <a:p>
            <a:r>
              <a:rPr lang="en-CA" dirty="0"/>
              <a:t>PCoA will collaborate with the region and each municipality to assist with the actions outlined in their Age-friendly Plans. We will provide the opportunity for the region and municipalities to partner on projects and share best practices.  The PCoA mission and mandate speak to how this will be done to ensure we achieve our vision for Peel to be a connected and caring community.</a:t>
            </a:r>
          </a:p>
        </p:txBody>
      </p:sp>
      <p:sp>
        <p:nvSpPr>
          <p:cNvPr id="4" name="Slide Number Placeholder 3"/>
          <p:cNvSpPr>
            <a:spLocks noGrp="1"/>
          </p:cNvSpPr>
          <p:nvPr>
            <p:ph type="sldNum" sz="quarter" idx="5"/>
          </p:nvPr>
        </p:nvSpPr>
        <p:spPr/>
        <p:txBody>
          <a:bodyPr/>
          <a:lstStyle/>
          <a:p>
            <a:fld id="{C3BC9AAF-CF5D-4F86-B372-3CC499503E3E}" type="slidenum">
              <a:rPr lang="en-US" smtClean="0"/>
              <a:t>10</a:t>
            </a:fld>
            <a:endParaRPr lang="en-US"/>
          </a:p>
        </p:txBody>
      </p:sp>
    </p:spTree>
    <p:extLst>
      <p:ext uri="{BB962C8B-B14F-4D97-AF65-F5344CB8AC3E}">
        <p14:creationId xmlns:p14="http://schemas.microsoft.com/office/powerpoint/2010/main" val="2733061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rgbClr val="002060"/>
                </a:solidFill>
              </a:rPr>
              <a:t>RAY</a:t>
            </a:r>
          </a:p>
          <a:p>
            <a:endParaRPr lang="en-CA" b="1" dirty="0">
              <a:solidFill>
                <a:srgbClr val="002060"/>
              </a:solidFill>
            </a:endParaRPr>
          </a:p>
          <a:p>
            <a:r>
              <a:rPr lang="en-CA" b="1" dirty="0">
                <a:solidFill>
                  <a:srgbClr val="002060"/>
                </a:solidFill>
              </a:rPr>
              <a:t>Board of Directors</a:t>
            </a:r>
          </a:p>
          <a:p>
            <a:pPr marL="285750" indent="-285750">
              <a:buFont typeface="Arial" panose="020B0604020202020204" pitchFamily="34" charset="0"/>
              <a:buChar char="•"/>
            </a:pPr>
            <a:r>
              <a:rPr lang="en-CA" dirty="0"/>
              <a:t>President, Vice, Secretary, Treasurer, and Communications, Membership Recruitment Officers</a:t>
            </a:r>
          </a:p>
          <a:p>
            <a:pPr marL="285750" indent="-285750">
              <a:buFont typeface="Arial" panose="020B0604020202020204" pitchFamily="34" charset="0"/>
              <a:buChar char="•"/>
            </a:pPr>
            <a:r>
              <a:rPr lang="en-CA" dirty="0"/>
              <a:t>Backbone of the organization</a:t>
            </a:r>
          </a:p>
          <a:p>
            <a:pPr marL="285750" indent="-285750">
              <a:buFont typeface="Arial" panose="020B0604020202020204" pitchFamily="34" charset="0"/>
              <a:buChar char="•"/>
            </a:pPr>
            <a:r>
              <a:rPr lang="en-CA" dirty="0"/>
              <a:t>Guides and approves strategy </a:t>
            </a:r>
          </a:p>
          <a:p>
            <a:pPr marL="285750" indent="-285750">
              <a:buFont typeface="Arial" panose="020B0604020202020204" pitchFamily="34" charset="0"/>
              <a:buChar char="•"/>
            </a:pPr>
            <a:r>
              <a:rPr lang="en-CA" dirty="0"/>
              <a:t>Mobilizes resources (fundraising, grant application)</a:t>
            </a:r>
          </a:p>
          <a:p>
            <a:pPr marL="285750" indent="-285750">
              <a:buFont typeface="Arial" panose="020B0604020202020204" pitchFamily="34" charset="0"/>
              <a:buChar char="•"/>
            </a:pPr>
            <a:r>
              <a:rPr lang="en-CA" dirty="0"/>
              <a:t>Provides administrative and financial oversight</a:t>
            </a:r>
          </a:p>
          <a:p>
            <a:pPr marL="285750" indent="-285750">
              <a:buFont typeface="Arial" panose="020B0604020202020204" pitchFamily="34" charset="0"/>
              <a:buChar char="•"/>
            </a:pPr>
            <a:r>
              <a:rPr lang="en-CA" dirty="0"/>
              <a:t>Supports Steering Committee and Roundtables</a:t>
            </a:r>
          </a:p>
          <a:p>
            <a:pPr marL="285750" indent="-285750">
              <a:buFont typeface="Arial" panose="020B0604020202020204" pitchFamily="34" charset="0"/>
              <a:buChar char="•"/>
            </a:pPr>
            <a:r>
              <a:rPr lang="en-CA" dirty="0"/>
              <a:t>Advances policy</a:t>
            </a:r>
          </a:p>
          <a:p>
            <a:pPr marL="285750" indent="-285750">
              <a:buFont typeface="Arial" panose="020B0604020202020204" pitchFamily="34" charset="0"/>
              <a:buChar char="•"/>
            </a:pPr>
            <a:endParaRPr lang="en-CA" dirty="0"/>
          </a:p>
          <a:p>
            <a:pPr marL="0" indent="0">
              <a:buFont typeface="Arial" panose="020B0604020202020204" pitchFamily="34" charset="0"/>
              <a:buNone/>
            </a:pPr>
            <a:r>
              <a:rPr lang="en-US" b="1" dirty="0"/>
              <a:t>Steering Committee</a:t>
            </a:r>
          </a:p>
          <a:p>
            <a:pPr marL="171450" indent="-171450">
              <a:buFont typeface="Arial" panose="020B0604020202020204" pitchFamily="34" charset="0"/>
              <a:buChar char="•"/>
            </a:pPr>
            <a:r>
              <a:rPr lang="en-US" dirty="0"/>
              <a:t>Two members representing the Board of Directors and each Roundtable</a:t>
            </a:r>
          </a:p>
          <a:p>
            <a:pPr marL="171450" indent="-171450">
              <a:buFont typeface="Arial" panose="020B0604020202020204" pitchFamily="34" charset="0"/>
              <a:buChar char="•"/>
            </a:pPr>
            <a:r>
              <a:rPr lang="en-US" dirty="0"/>
              <a:t>Accountable to the Board of Directors</a:t>
            </a:r>
          </a:p>
          <a:p>
            <a:pPr marL="171450" indent="-171450">
              <a:buFont typeface="Arial" panose="020B0604020202020204" pitchFamily="34" charset="0"/>
              <a:buChar char="•"/>
            </a:pPr>
            <a:r>
              <a:rPr lang="en-US" dirty="0"/>
              <a:t>Meet to share Roundtable and Board updates</a:t>
            </a:r>
          </a:p>
          <a:p>
            <a:pPr marL="171450" indent="-171450">
              <a:buFont typeface="Arial" panose="020B0604020202020204" pitchFamily="34" charset="0"/>
              <a:buChar char="•"/>
            </a:pPr>
            <a:r>
              <a:rPr lang="en-US" dirty="0"/>
              <a:t>Be a conduit of information through two-way communication</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Roundtables</a:t>
            </a:r>
          </a:p>
          <a:p>
            <a:pPr marL="171450" indent="-171450">
              <a:buFont typeface="Arial" panose="020B0604020202020204" pitchFamily="34" charset="0"/>
              <a:buChar char="•"/>
            </a:pPr>
            <a:r>
              <a:rPr lang="en-US" dirty="0"/>
              <a:t>Provide partner-driven action</a:t>
            </a:r>
          </a:p>
          <a:p>
            <a:pPr marL="171450" indent="-171450">
              <a:buFont typeface="Arial" panose="020B0604020202020204" pitchFamily="34" charset="0"/>
              <a:buChar char="•"/>
            </a:pPr>
            <a:r>
              <a:rPr lang="en-US" dirty="0"/>
              <a:t>Community partners and volunteers from stakeholders, organizations or individuals with expertise, and commitment who take an active role in the work of implementing the strategies</a:t>
            </a:r>
          </a:p>
          <a:p>
            <a:pPr marL="171450" indent="-171450">
              <a:buFont typeface="Arial" panose="020B0604020202020204" pitchFamily="34" charset="0"/>
              <a:buChar char="•"/>
            </a:pPr>
            <a:r>
              <a:rPr lang="en-US" dirty="0"/>
              <a:t>Cross-sectorial representation, geography (Mississauga, Brampton, Caledon), diversity (ethno-cultural, LGBTQ+), lived experience (seniors), community/not-for-profit/for-profit/education/government</a:t>
            </a:r>
          </a:p>
          <a:p>
            <a:pPr marL="171450" indent="-171450">
              <a:buFont typeface="Arial" panose="020B0604020202020204" pitchFamily="34" charset="0"/>
              <a:buChar char="•"/>
            </a:pPr>
            <a:r>
              <a:rPr lang="en-US" dirty="0"/>
              <a:t>Sharing and building alignment; collaboration</a:t>
            </a:r>
          </a:p>
          <a:p>
            <a:pPr marL="171450" indent="-171450">
              <a:buFont typeface="Arial" panose="020B0604020202020204" pitchFamily="34" charset="0"/>
              <a:buChar char="•"/>
            </a:pPr>
            <a:r>
              <a:rPr lang="en-US" dirty="0"/>
              <a:t>Providing organization project updates to increase communication and partnerships</a:t>
            </a:r>
            <a:endParaRPr lang="en-CA" dirty="0"/>
          </a:p>
          <a:p>
            <a:endParaRPr lang="en-CA" dirty="0"/>
          </a:p>
        </p:txBody>
      </p:sp>
      <p:sp>
        <p:nvSpPr>
          <p:cNvPr id="4" name="Slide Number Placeholder 3"/>
          <p:cNvSpPr>
            <a:spLocks noGrp="1"/>
          </p:cNvSpPr>
          <p:nvPr>
            <p:ph type="sldNum" sz="quarter" idx="5"/>
          </p:nvPr>
        </p:nvSpPr>
        <p:spPr/>
        <p:txBody>
          <a:bodyPr/>
          <a:lstStyle/>
          <a:p>
            <a:fld id="{51E6499B-D8D0-4D16-977B-5455C828CAE9}" type="slidenum">
              <a:rPr lang="en-CA" smtClean="0"/>
              <a:t>11</a:t>
            </a:fld>
            <a:endParaRPr lang="en-CA"/>
          </a:p>
        </p:txBody>
      </p:sp>
    </p:spTree>
    <p:extLst>
      <p:ext uri="{BB962C8B-B14F-4D97-AF65-F5344CB8AC3E}">
        <p14:creationId xmlns:p14="http://schemas.microsoft.com/office/powerpoint/2010/main" val="1361328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RAY</a:t>
            </a:r>
          </a:p>
          <a:p>
            <a:endParaRPr lang="en-US" dirty="0"/>
          </a:p>
          <a:p>
            <a:r>
              <a:rPr lang="en-US" dirty="0"/>
              <a:t>In 2022/23, the role of the Board was to </a:t>
            </a:r>
          </a:p>
          <a:p>
            <a:pPr marL="171450" marR="0" lvl="0" indent="-1714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srgbClr val="000000"/>
                </a:solidFill>
                <a:effectLst/>
                <a:uLnTx/>
                <a:uFillTx/>
                <a:ea typeface="+mn-ea"/>
                <a:cs typeface="+mn-cs"/>
              </a:rPr>
              <a:t>Provide Roundtable support</a:t>
            </a:r>
          </a:p>
          <a:p>
            <a:pPr marL="171450" marR="0" lvl="0" indent="-1714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srgbClr val="000000"/>
                </a:solidFill>
                <a:effectLst/>
                <a:uLnTx/>
                <a:uFillTx/>
                <a:ea typeface="+mn-ea"/>
                <a:cs typeface="+mn-cs"/>
              </a:rPr>
              <a:t>Apply for charitable status</a:t>
            </a:r>
          </a:p>
          <a:p>
            <a:pPr marL="171450" marR="0" lvl="0" indent="-1714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srgbClr val="000000"/>
                </a:solidFill>
                <a:effectLst/>
                <a:uLnTx/>
                <a:uFillTx/>
                <a:ea typeface="+mn-ea"/>
                <a:cs typeface="+mn-cs"/>
              </a:rPr>
              <a:t>Organize AGM in spring 2023</a:t>
            </a:r>
          </a:p>
          <a:p>
            <a:pPr marL="171450" marR="0" lvl="0" indent="-1714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srgbClr val="000000"/>
                </a:solidFill>
                <a:effectLst/>
                <a:uLnTx/>
                <a:uFillTx/>
                <a:ea typeface="+mn-ea"/>
                <a:cs typeface="+mn-cs"/>
              </a:rPr>
              <a:t>Develop election procedures</a:t>
            </a:r>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12</a:t>
            </a:fld>
            <a:endParaRPr lang="en-US"/>
          </a:p>
        </p:txBody>
      </p:sp>
    </p:spTree>
    <p:extLst>
      <p:ext uri="{BB962C8B-B14F-4D97-AF65-F5344CB8AC3E}">
        <p14:creationId xmlns:p14="http://schemas.microsoft.com/office/powerpoint/2010/main" val="2826427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t>RAY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The goal of the Housing Round Table is to identify and promote next step living options that support and address Peel older adult financial, social, and physical housing needs.</a:t>
            </a:r>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13</a:t>
            </a:fld>
            <a:endParaRPr lang="en-US"/>
          </a:p>
        </p:txBody>
      </p:sp>
    </p:spTree>
    <p:extLst>
      <p:ext uri="{BB962C8B-B14F-4D97-AF65-F5344CB8AC3E}">
        <p14:creationId xmlns:p14="http://schemas.microsoft.com/office/powerpoint/2010/main" val="1775856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200" dirty="0">
                <a:effectLst/>
                <a:latin typeface="Calibri" panose="020F0502020204030204" pitchFamily="34" charset="0"/>
                <a:ea typeface="Calibri" panose="020F0502020204030204" pitchFamily="34" charset="0"/>
                <a:cs typeface="Times New Roman" panose="02020603050405020304" pitchFamily="18" charset="0"/>
              </a:rPr>
              <a:t>The goal of the Healthy Aging Round Table is to </a:t>
            </a:r>
            <a:r>
              <a:rPr lang="en-US" sz="1200" dirty="0">
                <a:effectLst/>
                <a:latin typeface="Calibri" panose="020F0502020204030204" pitchFamily="34" charset="0"/>
                <a:ea typeface="Calibri" panose="020F0502020204030204" pitchFamily="34" charset="0"/>
                <a:cs typeface="Times New Roman" panose="02020603050405020304" pitchFamily="18" charset="0"/>
              </a:rPr>
              <a:t>support opportunities for healthy choices that enhance independence and quality of life and connect Peel older adults with services that assist them</a:t>
            </a:r>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14</a:t>
            </a:fld>
            <a:endParaRPr lang="en-US"/>
          </a:p>
        </p:txBody>
      </p:sp>
    </p:spTree>
    <p:extLst>
      <p:ext uri="{BB962C8B-B14F-4D97-AF65-F5344CB8AC3E}">
        <p14:creationId xmlns:p14="http://schemas.microsoft.com/office/powerpoint/2010/main" val="1205386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200" dirty="0">
                <a:effectLst/>
                <a:latin typeface="Calibri" panose="020F0502020204030204" pitchFamily="34" charset="0"/>
                <a:ea typeface="Calibri" panose="020F0502020204030204" pitchFamily="34" charset="0"/>
                <a:cs typeface="Times New Roman" panose="02020603050405020304" pitchFamily="18" charset="0"/>
              </a:rPr>
              <a:t>The goal of the Safety Round Table is to </a:t>
            </a:r>
            <a:r>
              <a:rPr lang="en-US" sz="1200" dirty="0">
                <a:effectLst/>
                <a:latin typeface="Calibri" panose="020F0502020204030204" pitchFamily="34" charset="0"/>
                <a:ea typeface="Calibri" panose="020F0502020204030204" pitchFamily="34" charset="0"/>
                <a:cs typeface="Times New Roman" panose="02020603050405020304" pitchFamily="18" charset="0"/>
              </a:rPr>
              <a:t>r</a:t>
            </a:r>
            <a:r>
              <a:rPr lang="en-US" sz="1200" dirty="0"/>
              <a:t>aise awareness of seniors’ safety issues so Peel older adults can recognize the risks of harm and</a:t>
            </a:r>
          </a:p>
          <a:p>
            <a:r>
              <a:rPr lang="en-US" sz="1200" dirty="0"/>
              <a:t>respond with appropriate actions</a:t>
            </a:r>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15</a:t>
            </a:fld>
            <a:endParaRPr lang="en-US"/>
          </a:p>
        </p:txBody>
      </p:sp>
    </p:spTree>
    <p:extLst>
      <p:ext uri="{BB962C8B-B14F-4D97-AF65-F5344CB8AC3E}">
        <p14:creationId xmlns:p14="http://schemas.microsoft.com/office/powerpoint/2010/main" val="4081334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200" dirty="0">
                <a:effectLst/>
                <a:latin typeface="Calibri" panose="020F0502020204030204" pitchFamily="34" charset="0"/>
                <a:ea typeface="Calibri" panose="020F0502020204030204" pitchFamily="34" charset="0"/>
                <a:cs typeface="Times New Roman" panose="02020603050405020304" pitchFamily="18" charset="0"/>
              </a:rPr>
              <a:t>The goal of the Building Community Round Table is to </a:t>
            </a:r>
            <a:r>
              <a:rPr lang="en-US" sz="1200" dirty="0">
                <a:effectLst/>
                <a:latin typeface="Calibri" panose="020F0502020204030204" pitchFamily="34" charset="0"/>
                <a:ea typeface="Calibri" panose="020F0502020204030204" pitchFamily="34" charset="0"/>
                <a:cs typeface="Times New Roman" panose="02020603050405020304" pitchFamily="18" charset="0"/>
              </a:rPr>
              <a:t>e</a:t>
            </a:r>
            <a:r>
              <a:rPr lang="en-US" sz="1200" dirty="0"/>
              <a:t>mpower Peel older adults to be engaged in their community through civic engagement and volunteerism, social and physical participation, and lifelong learning opportunities</a:t>
            </a:r>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16</a:t>
            </a:fld>
            <a:endParaRPr lang="en-US"/>
          </a:p>
        </p:txBody>
      </p:sp>
    </p:spTree>
    <p:extLst>
      <p:ext uri="{BB962C8B-B14F-4D97-AF65-F5344CB8AC3E}">
        <p14:creationId xmlns:p14="http://schemas.microsoft.com/office/powerpoint/2010/main" val="240244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t>RAY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The goal of the Staying Mobile Round Table is to establish safe, active transportation through connected communities and promote age-friendly rural and urban transportation options in Peel.</a:t>
            </a:r>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17</a:t>
            </a:fld>
            <a:endParaRPr lang="en-US"/>
          </a:p>
        </p:txBody>
      </p:sp>
    </p:spTree>
    <p:extLst>
      <p:ext uri="{BB962C8B-B14F-4D97-AF65-F5344CB8AC3E}">
        <p14:creationId xmlns:p14="http://schemas.microsoft.com/office/powerpoint/2010/main" val="4046926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PCoA members are older adults interested in making a difference and organizations that support older adults. Membership is open an inclusive to all. </a:t>
            </a:r>
            <a:r>
              <a:rPr lang="en-US" sz="1800" dirty="0">
                <a:effectLst/>
                <a:latin typeface="Arial" panose="020B0604020202020204" pitchFamily="34" charset="0"/>
                <a:ea typeface="Calibri" panose="020F0502020204030204" pitchFamily="34" charset="0"/>
                <a:cs typeface="Arial" panose="020B0604020202020204" pitchFamily="34" charset="0"/>
              </a:rPr>
              <a:t>The voice of older persons is integral to the work of PCoA.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Arial" panose="020B0604020202020204" pitchFamily="34" charset="0"/>
              </a:rPr>
              <a:t>Our common is agenda is to create a connected and caring age-friendly community.</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C3BC9AAF-CF5D-4F86-B372-3CC499503E3E}" type="slidenum">
              <a:rPr lang="en-US" smtClean="0"/>
              <a:t>18</a:t>
            </a:fld>
            <a:endParaRPr lang="en-US"/>
          </a:p>
        </p:txBody>
      </p:sp>
    </p:spTree>
    <p:extLst>
      <p:ext uri="{BB962C8B-B14F-4D97-AF65-F5344CB8AC3E}">
        <p14:creationId xmlns:p14="http://schemas.microsoft.com/office/powerpoint/2010/main" val="3468789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endParaRPr lang="en-US" dirty="0"/>
          </a:p>
          <a:p>
            <a:endParaRPr lang="en-US" dirty="0"/>
          </a:p>
          <a:p>
            <a:r>
              <a:rPr lang="en-US" dirty="0"/>
              <a:t>Membership to PCoA is free.</a:t>
            </a:r>
          </a:p>
          <a:p>
            <a:endParaRPr lang="en-US" dirty="0"/>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Each person who would like to be a PCoA member, completes an Individual Membership Profile. </a:t>
            </a:r>
          </a:p>
          <a:p>
            <a:pPr>
              <a:lnSpc>
                <a:spcPct val="115000"/>
              </a:lnSpc>
              <a:spcAft>
                <a:spcPts val="10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If you are representing an organization, only one person completes an Organization Membership Profile. </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Any changes to your Membership Profile are submitted to the Membership &amp; Recruitment Officer.</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19</a:t>
            </a:fld>
            <a:endParaRPr lang="en-US"/>
          </a:p>
        </p:txBody>
      </p:sp>
    </p:spTree>
    <p:extLst>
      <p:ext uri="{BB962C8B-B14F-4D97-AF65-F5344CB8AC3E}">
        <p14:creationId xmlns:p14="http://schemas.microsoft.com/office/powerpoint/2010/main" val="63974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PETER</a:t>
            </a:r>
          </a:p>
        </p:txBody>
      </p:sp>
      <p:sp>
        <p:nvSpPr>
          <p:cNvPr id="4" name="Slide Number Placeholder 3"/>
          <p:cNvSpPr>
            <a:spLocks noGrp="1"/>
          </p:cNvSpPr>
          <p:nvPr>
            <p:ph type="sldNum" sz="quarter" idx="5"/>
          </p:nvPr>
        </p:nvSpPr>
        <p:spPr/>
        <p:txBody>
          <a:bodyPr/>
          <a:lstStyle/>
          <a:p>
            <a:fld id="{C3BC9AAF-CF5D-4F86-B372-3CC499503E3E}" type="slidenum">
              <a:rPr lang="en-US" smtClean="0"/>
              <a:t>2</a:t>
            </a:fld>
            <a:endParaRPr lang="en-US"/>
          </a:p>
        </p:txBody>
      </p:sp>
    </p:spTree>
    <p:extLst>
      <p:ext uri="{BB962C8B-B14F-4D97-AF65-F5344CB8AC3E}">
        <p14:creationId xmlns:p14="http://schemas.microsoft.com/office/powerpoint/2010/main" val="3989087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p>
          <a:p>
            <a:endParaRPr lang="en-CA" dirty="0"/>
          </a:p>
          <a:p>
            <a:pPr>
              <a:lnSpc>
                <a:spcPct val="115000"/>
              </a:lnSpc>
              <a:spcBef>
                <a:spcPts val="800"/>
              </a:spcBef>
              <a:spcAft>
                <a:spcPts val="600"/>
              </a:spcAft>
            </a:pPr>
            <a:r>
              <a:rPr lang="en-US" sz="1800" b="1" cap="all" dirty="0">
                <a:solidFill>
                  <a:srgbClr val="0B5294"/>
                </a:solidFill>
                <a:effectLst/>
                <a:latin typeface="Arial" panose="020B0604020202020204" pitchFamily="34" charset="0"/>
                <a:ea typeface="Calibri" panose="020F0502020204030204" pitchFamily="34" charset="0"/>
                <a:cs typeface="Times New Roman" panose="02020603050405020304" pitchFamily="18" charset="0"/>
              </a:rPr>
              <a:t>ROLES AND RESPONSIBILITIES OF members</a:t>
            </a:r>
            <a:endParaRPr lang="en-CA" sz="1800" b="1" cap="all" dirty="0">
              <a:solidFill>
                <a:srgbClr val="0B529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The role of PCoA members is to be committed to and support PCoA Vision, Mission and Mandate. Members will:</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understand the aims and objectives of PCoA and be a positive advocate </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act as the liaison with their community/agency, maintain two-way communication and promote PCoA</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participate in meeting discussions. Meetings are held bi-monthly and it is up to each Roundtable to decide if the meetings are in-person and the location</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provide letters of support for funding</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be actively involved in PCoA projects and/or events</a:t>
            </a:r>
            <a:endParaRPr lang="en-CA"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C3BC9AAF-CF5D-4F86-B372-3CC499503E3E}" type="slidenum">
              <a:rPr lang="en-US" smtClean="0"/>
              <a:t>20</a:t>
            </a:fld>
            <a:endParaRPr lang="en-US"/>
          </a:p>
        </p:txBody>
      </p:sp>
    </p:spTree>
    <p:extLst>
      <p:ext uri="{BB962C8B-B14F-4D97-AF65-F5344CB8AC3E}">
        <p14:creationId xmlns:p14="http://schemas.microsoft.com/office/powerpoint/2010/main" val="1935140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RAY</a:t>
            </a:r>
            <a:endParaRPr lang="en-US" dirty="0"/>
          </a:p>
          <a:p>
            <a:endParaRPr lang="en-US" dirty="0"/>
          </a:p>
          <a:p>
            <a:r>
              <a:rPr lang="en-US" dirty="0"/>
              <a:t>In 2021, we received Region of Peel Change funding to implement the Peel Council on Aging.</a:t>
            </a:r>
          </a:p>
          <a:p>
            <a:endParaRPr lang="en-US" dirty="0"/>
          </a:p>
          <a:p>
            <a:r>
              <a:rPr lang="en-US" dirty="0"/>
              <a:t>We conducted a conducted a survey to determine how COVID-19 has affected older adults and are analyzing the results. The report was shared with the Roundtables. Copies are available at the PCoA table.</a:t>
            </a:r>
          </a:p>
          <a:p>
            <a:endParaRPr lang="en-US" dirty="0"/>
          </a:p>
          <a:p>
            <a:r>
              <a:rPr lang="en-US" dirty="0"/>
              <a:t>The Implementation project included developing a Communication Strategy that included branding, Teams as the internal communication portal, social media, and website.</a:t>
            </a:r>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21</a:t>
            </a:fld>
            <a:endParaRPr lang="en-US"/>
          </a:p>
        </p:txBody>
      </p:sp>
    </p:spTree>
    <p:extLst>
      <p:ext uri="{BB962C8B-B14F-4D97-AF65-F5344CB8AC3E}">
        <p14:creationId xmlns:p14="http://schemas.microsoft.com/office/powerpoint/2010/main" val="2369378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RAY</a:t>
            </a:r>
          </a:p>
          <a:p>
            <a:endParaRPr lang="en-US" dirty="0"/>
          </a:p>
          <a:p>
            <a:r>
              <a:rPr lang="en-US" dirty="0"/>
              <a:t>In 2022, we received Region of Peel Change funding to launch the Peel Council on Aging.</a:t>
            </a:r>
          </a:p>
          <a:p>
            <a:endParaRPr lang="en-US" dirty="0"/>
          </a:p>
          <a:p>
            <a:pPr marL="171450" indent="-171450">
              <a:buFont typeface="Arial" panose="020B0604020202020204" pitchFamily="34" charset="0"/>
              <a:buChar char="•"/>
            </a:pPr>
            <a:r>
              <a:rPr lang="en-US" dirty="0"/>
              <a:t>We started to recruit members for each of the five Roundtables and held meetings in October , December, and February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We developed the PCoA website</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We organized the first annual PCoA Summit on Aging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We hired the first PCoA Coordinator</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3BC9AAF-CF5D-4F86-B372-3CC499503E3E}" type="slidenum">
              <a:rPr lang="en-US" smtClean="0"/>
              <a:t>22</a:t>
            </a:fld>
            <a:endParaRPr lang="en-US"/>
          </a:p>
        </p:txBody>
      </p:sp>
    </p:spTree>
    <p:extLst>
      <p:ext uri="{BB962C8B-B14F-4D97-AF65-F5344CB8AC3E}">
        <p14:creationId xmlns:p14="http://schemas.microsoft.com/office/powerpoint/2010/main" val="4028778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Become involved, become a member. Help Peel become a more age-friendly community.</a:t>
            </a:r>
          </a:p>
        </p:txBody>
      </p:sp>
      <p:sp>
        <p:nvSpPr>
          <p:cNvPr id="4" name="Slide Number Placeholder 3"/>
          <p:cNvSpPr>
            <a:spLocks noGrp="1"/>
          </p:cNvSpPr>
          <p:nvPr>
            <p:ph type="sldNum" sz="quarter" idx="5"/>
          </p:nvPr>
        </p:nvSpPr>
        <p:spPr/>
        <p:txBody>
          <a:bodyPr/>
          <a:lstStyle/>
          <a:p>
            <a:fld id="{C3BC9AAF-CF5D-4F86-B372-3CC499503E3E}" type="slidenum">
              <a:rPr lang="en-US" smtClean="0"/>
              <a:t>23</a:t>
            </a:fld>
            <a:endParaRPr lang="en-US"/>
          </a:p>
        </p:txBody>
      </p:sp>
    </p:spTree>
    <p:extLst>
      <p:ext uri="{BB962C8B-B14F-4D97-AF65-F5344CB8AC3E}">
        <p14:creationId xmlns:p14="http://schemas.microsoft.com/office/powerpoint/2010/main" val="291553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p>
          <a:p>
            <a:endParaRPr lang="en-US" dirty="0"/>
          </a:p>
          <a:p>
            <a:r>
              <a:rPr lang="en-US" dirty="0"/>
              <a:t>In 2015, PEAPN received funding from the Ontario Trillium Foundation to investigate how system navigation could be improved to ensure Peel older adults have better access to the programs and services available. PEAPN conducted surveys and focus groups where they heard from both individuals and service providers, that an organization was needed to facilitate the region-wide conversation. This was a five-year process that laid the groundwork for the Peel Council on Aging. </a:t>
            </a:r>
          </a:p>
        </p:txBody>
      </p:sp>
      <p:sp>
        <p:nvSpPr>
          <p:cNvPr id="4" name="Slide Number Placeholder 3"/>
          <p:cNvSpPr>
            <a:spLocks noGrp="1"/>
          </p:cNvSpPr>
          <p:nvPr>
            <p:ph type="sldNum" sz="quarter" idx="5"/>
          </p:nvPr>
        </p:nvSpPr>
        <p:spPr/>
        <p:txBody>
          <a:bodyPr/>
          <a:lstStyle/>
          <a:p>
            <a:fld id="{C3BC9AAF-CF5D-4F86-B372-3CC499503E3E}" type="slidenum">
              <a:rPr lang="en-US" smtClean="0"/>
              <a:t>3</a:t>
            </a:fld>
            <a:endParaRPr lang="en-US"/>
          </a:p>
        </p:txBody>
      </p:sp>
    </p:spTree>
    <p:extLst>
      <p:ext uri="{BB962C8B-B14F-4D97-AF65-F5344CB8AC3E}">
        <p14:creationId xmlns:p14="http://schemas.microsoft.com/office/powerpoint/2010/main" val="337065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p>
          <a:p>
            <a:endParaRPr lang="en-US" dirty="0"/>
          </a:p>
          <a:p>
            <a:r>
              <a:rPr lang="en-US" dirty="0"/>
              <a:t>In 2019, Peel Senior Link became the lead agency of the Peel Council on Aging and received Region of Peel Organizational Effectiveness funding to develop the PCoA Terms of Reference and By-laws. We explored best practices from the 11 Councils on Aging in Ontario to determine what would work for Peel. In 2020, we took the draft PCoA structure back to the community to confirm our direction and we received their support. In 2021, Peel Council on Aging recruited an inaugural Board of Directors and became incorporated.</a:t>
            </a:r>
          </a:p>
          <a:p>
            <a:endParaRPr lang="en-US" dirty="0"/>
          </a:p>
          <a:p>
            <a:r>
              <a:rPr lang="en-US" dirty="0"/>
              <a:t>RAY explain role of PSL as the lead organization</a:t>
            </a:r>
          </a:p>
        </p:txBody>
      </p:sp>
      <p:sp>
        <p:nvSpPr>
          <p:cNvPr id="4" name="Slide Number Placeholder 3"/>
          <p:cNvSpPr>
            <a:spLocks noGrp="1"/>
          </p:cNvSpPr>
          <p:nvPr>
            <p:ph type="sldNum" sz="quarter" idx="5"/>
          </p:nvPr>
        </p:nvSpPr>
        <p:spPr/>
        <p:txBody>
          <a:bodyPr/>
          <a:lstStyle/>
          <a:p>
            <a:fld id="{C3BC9AAF-CF5D-4F86-B372-3CC499503E3E}" type="slidenum">
              <a:rPr lang="en-US" smtClean="0"/>
              <a:t>4</a:t>
            </a:fld>
            <a:endParaRPr lang="en-US"/>
          </a:p>
        </p:txBody>
      </p:sp>
    </p:spTree>
    <p:extLst>
      <p:ext uri="{BB962C8B-B14F-4D97-AF65-F5344CB8AC3E}">
        <p14:creationId xmlns:p14="http://schemas.microsoft.com/office/powerpoint/2010/main" val="428332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endParaRPr lang="en-CA" dirty="0"/>
          </a:p>
        </p:txBody>
      </p:sp>
      <p:sp>
        <p:nvSpPr>
          <p:cNvPr id="4" name="Slide Number Placeholder 3"/>
          <p:cNvSpPr>
            <a:spLocks noGrp="1"/>
          </p:cNvSpPr>
          <p:nvPr>
            <p:ph type="sldNum" sz="quarter" idx="5"/>
          </p:nvPr>
        </p:nvSpPr>
        <p:spPr/>
        <p:txBody>
          <a:bodyPr/>
          <a:lstStyle/>
          <a:p>
            <a:fld id="{C3BC9AAF-CF5D-4F86-B372-3CC499503E3E}" type="slidenum">
              <a:rPr lang="en-US" smtClean="0"/>
              <a:t>5</a:t>
            </a:fld>
            <a:endParaRPr lang="en-US"/>
          </a:p>
        </p:txBody>
      </p:sp>
    </p:spTree>
    <p:extLst>
      <p:ext uri="{BB962C8B-B14F-4D97-AF65-F5344CB8AC3E}">
        <p14:creationId xmlns:p14="http://schemas.microsoft.com/office/powerpoint/2010/main" val="167811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endParaRPr lang="en-CA" dirty="0"/>
          </a:p>
        </p:txBody>
      </p:sp>
      <p:sp>
        <p:nvSpPr>
          <p:cNvPr id="4" name="Slide Number Placeholder 3"/>
          <p:cNvSpPr>
            <a:spLocks noGrp="1"/>
          </p:cNvSpPr>
          <p:nvPr>
            <p:ph type="sldNum" sz="quarter" idx="5"/>
          </p:nvPr>
        </p:nvSpPr>
        <p:spPr/>
        <p:txBody>
          <a:bodyPr/>
          <a:lstStyle/>
          <a:p>
            <a:fld id="{C3BC9AAF-CF5D-4F86-B372-3CC499503E3E}" type="slidenum">
              <a:rPr lang="en-US" smtClean="0"/>
              <a:t>6</a:t>
            </a:fld>
            <a:endParaRPr lang="en-US"/>
          </a:p>
        </p:txBody>
      </p:sp>
    </p:spTree>
    <p:extLst>
      <p:ext uri="{BB962C8B-B14F-4D97-AF65-F5344CB8AC3E}">
        <p14:creationId xmlns:p14="http://schemas.microsoft.com/office/powerpoint/2010/main" val="3501601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p>
        </p:txBody>
      </p:sp>
      <p:sp>
        <p:nvSpPr>
          <p:cNvPr id="4" name="Slide Number Placeholder 3"/>
          <p:cNvSpPr>
            <a:spLocks noGrp="1"/>
          </p:cNvSpPr>
          <p:nvPr>
            <p:ph type="sldNum" sz="quarter" idx="5"/>
          </p:nvPr>
        </p:nvSpPr>
        <p:spPr/>
        <p:txBody>
          <a:bodyPr/>
          <a:lstStyle/>
          <a:p>
            <a:fld id="{C3BC9AAF-CF5D-4F86-B372-3CC499503E3E}" type="slidenum">
              <a:rPr lang="en-US" smtClean="0"/>
              <a:t>7</a:t>
            </a:fld>
            <a:endParaRPr lang="en-US"/>
          </a:p>
        </p:txBody>
      </p:sp>
    </p:spTree>
    <p:extLst>
      <p:ext uri="{BB962C8B-B14F-4D97-AF65-F5344CB8AC3E}">
        <p14:creationId xmlns:p14="http://schemas.microsoft.com/office/powerpoint/2010/main" val="2811004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p>
        </p:txBody>
      </p:sp>
      <p:sp>
        <p:nvSpPr>
          <p:cNvPr id="4" name="Slide Number Placeholder 3"/>
          <p:cNvSpPr>
            <a:spLocks noGrp="1"/>
          </p:cNvSpPr>
          <p:nvPr>
            <p:ph type="sldNum" sz="quarter" idx="5"/>
          </p:nvPr>
        </p:nvSpPr>
        <p:spPr/>
        <p:txBody>
          <a:bodyPr/>
          <a:lstStyle/>
          <a:p>
            <a:fld id="{C3BC9AAF-CF5D-4F86-B372-3CC499503E3E}" type="slidenum">
              <a:rPr lang="en-US" smtClean="0"/>
              <a:t>8</a:t>
            </a:fld>
            <a:endParaRPr lang="en-US"/>
          </a:p>
        </p:txBody>
      </p:sp>
    </p:spTree>
    <p:extLst>
      <p:ext uri="{BB962C8B-B14F-4D97-AF65-F5344CB8AC3E}">
        <p14:creationId xmlns:p14="http://schemas.microsoft.com/office/powerpoint/2010/main" val="354593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endParaRPr lang="en-CA" dirty="0"/>
          </a:p>
        </p:txBody>
      </p:sp>
      <p:sp>
        <p:nvSpPr>
          <p:cNvPr id="4" name="Slide Number Placeholder 3"/>
          <p:cNvSpPr>
            <a:spLocks noGrp="1"/>
          </p:cNvSpPr>
          <p:nvPr>
            <p:ph type="sldNum" sz="quarter" idx="5"/>
          </p:nvPr>
        </p:nvSpPr>
        <p:spPr/>
        <p:txBody>
          <a:bodyPr/>
          <a:lstStyle/>
          <a:p>
            <a:fld id="{C3BC9AAF-CF5D-4F86-B372-3CC499503E3E}" type="slidenum">
              <a:rPr lang="en-US" smtClean="0"/>
              <a:t>9</a:t>
            </a:fld>
            <a:endParaRPr lang="en-US"/>
          </a:p>
        </p:txBody>
      </p:sp>
    </p:spTree>
    <p:extLst>
      <p:ext uri="{BB962C8B-B14F-4D97-AF65-F5344CB8AC3E}">
        <p14:creationId xmlns:p14="http://schemas.microsoft.com/office/powerpoint/2010/main" val="1031721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A4F0-8CF7-44EC-AC0E-18D3EC8547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36C0CC7-A26A-4F2D-AE66-96D99F2520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6CDC330-25D8-46E8-8BD0-7B78EC13252E}"/>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FFAFF3D1-6C68-43D1-9549-2A921DEDF2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67F6EA-D33D-42F6-BFB9-07EBDA613D93}"/>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119709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8785-EBA5-4B0A-BD49-4BC1576F293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5B9165C-16F3-4D5C-973E-4B247FE173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0A78E29-6C9E-4F18-B913-625B22829ED6}"/>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13D167FB-FB74-4257-A68B-0A8B8B03D6F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83F93A-B9FA-4481-808F-4FB262EA3ED3}"/>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123280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B8538-1B3E-4E5E-BD58-A5DED2954A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5EE131E-B8CD-4763-ABCD-20AE40F507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0FEA76F-1AE6-4620-A7D7-E585356BB6B4}"/>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56A5B059-FA07-4D46-B0A6-277D99FD681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6224C0-D0DD-4C39-8DFC-DBF9C69EB724}"/>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7203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ED84-4259-46C6-9A5D-0313C17DEF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AB598A-3B21-4908-B36E-D92D68DCC6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A518C30-0424-4767-8F1E-63726A5257C5}"/>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D8B25B8D-278B-40D6-81BC-A8ABD35083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911C9A-1D2C-4028-BC1B-2AE493D14FAF}"/>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196910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A7D6-6B03-424C-8578-B2D7CDA943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8FBB38E-B884-4B93-99BA-73C919B6E5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20B95B-D22F-4AE0-9B15-301984AF8F98}"/>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A7B86632-F2C5-4EF0-9704-2FB7CF312E7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34CF6E7-9D9F-4925-B2E5-6C06656189CB}"/>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214023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32B3-4FA4-4B74-8144-8282F97C97B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1626FCD-FFB7-4179-AAC1-37E26391AB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96A7271-E28C-49DC-BFFB-AEDF3EDB2F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5E8B290-CE20-44AE-B4C3-5FCD3501869F}"/>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6" name="Footer Placeholder 5">
            <a:extLst>
              <a:ext uri="{FF2B5EF4-FFF2-40B4-BE49-F238E27FC236}">
                <a16:creationId xmlns:a16="http://schemas.microsoft.com/office/drawing/2014/main" id="{2C74DF2E-805F-4AAC-B5B8-46640F33EAE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DCC4354-7B8F-4766-93E3-E57F139B3DA9}"/>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169920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AED8-2451-4AE8-98B9-0681FE358D7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FD0A2D-7581-4E88-BF1C-F2F0A9A459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A90CB5-5265-451D-BC8D-2D83A444E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BB77680-806C-49A3-817F-CEF3EAE58B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BCEA8B-0BA3-402A-B553-60F56AEAA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6380A10-CEF9-4BE8-98E1-4C3FA392EE19}"/>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8" name="Footer Placeholder 7">
            <a:extLst>
              <a:ext uri="{FF2B5EF4-FFF2-40B4-BE49-F238E27FC236}">
                <a16:creationId xmlns:a16="http://schemas.microsoft.com/office/drawing/2014/main" id="{91FFD5FE-3181-4558-9ECA-22D76184219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E1B77DA-3736-447D-886A-8D9D529ACCC3}"/>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198036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FAFB2-6631-4E26-A5A2-64991B6EE34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708E04A-B281-4BEB-BBB9-A09C049BDD48}"/>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4" name="Footer Placeholder 3">
            <a:extLst>
              <a:ext uri="{FF2B5EF4-FFF2-40B4-BE49-F238E27FC236}">
                <a16:creationId xmlns:a16="http://schemas.microsoft.com/office/drawing/2014/main" id="{0F3FC546-7ADA-4704-9B67-C4640F526E4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4732E42-EF28-4D3C-A59F-ECEEF5A60286}"/>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2331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FF59E-DB8D-4F94-B294-7F0B66CA4ACA}"/>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3" name="Footer Placeholder 2">
            <a:extLst>
              <a:ext uri="{FF2B5EF4-FFF2-40B4-BE49-F238E27FC236}">
                <a16:creationId xmlns:a16="http://schemas.microsoft.com/office/drawing/2014/main" id="{41D5B791-A6B1-4382-958B-A17C987253A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42E505-566E-4DD4-9CA7-5A9FCA7C7103}"/>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398575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C13E-D730-471E-8502-1D037D5B2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8ABB68D-2380-4A10-9C85-33AF9A7DE9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2759604-9777-473C-8F7C-C403864BD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AC805-F6B5-4421-ADB9-B333AA7E7A5E}"/>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6" name="Footer Placeholder 5">
            <a:extLst>
              <a:ext uri="{FF2B5EF4-FFF2-40B4-BE49-F238E27FC236}">
                <a16:creationId xmlns:a16="http://schemas.microsoft.com/office/drawing/2014/main" id="{CE790610-F195-4FA2-8425-3482C203A91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B99164-AC81-4766-9FF7-C5295D2EC573}"/>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285706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B419-D7DB-4558-A8F1-256BC747B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7417056-A9EA-47E0-ADC9-04C5D53F1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D3F597F-4F2C-447A-BD78-33D9857A2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5657E-067B-4BBF-9822-6895C86CCA41}"/>
              </a:ext>
            </a:extLst>
          </p:cNvPr>
          <p:cNvSpPr>
            <a:spLocks noGrp="1"/>
          </p:cNvSpPr>
          <p:nvPr>
            <p:ph type="dt" sz="half" idx="10"/>
          </p:nvPr>
        </p:nvSpPr>
        <p:spPr/>
        <p:txBody>
          <a:bodyPr/>
          <a:lstStyle/>
          <a:p>
            <a:fld id="{9A3B2B20-E7EA-4F0B-8E9D-61347D0D3A5D}" type="datetimeFigureOut">
              <a:rPr lang="en-CA" smtClean="0"/>
              <a:t>2024-05-23</a:t>
            </a:fld>
            <a:endParaRPr lang="en-CA"/>
          </a:p>
        </p:txBody>
      </p:sp>
      <p:sp>
        <p:nvSpPr>
          <p:cNvPr id="6" name="Footer Placeholder 5">
            <a:extLst>
              <a:ext uri="{FF2B5EF4-FFF2-40B4-BE49-F238E27FC236}">
                <a16:creationId xmlns:a16="http://schemas.microsoft.com/office/drawing/2014/main" id="{6B560A5A-D211-47AD-BDCC-B6FD30EC8DC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6DCC92-2449-49FB-8767-8A3CC47D2646}"/>
              </a:ext>
            </a:extLst>
          </p:cNvPr>
          <p:cNvSpPr>
            <a:spLocks noGrp="1"/>
          </p:cNvSpPr>
          <p:nvPr>
            <p:ph type="sldNum" sz="quarter" idx="12"/>
          </p:nvPr>
        </p:nvSpPr>
        <p:spPr/>
        <p:txBody>
          <a:bodyPr/>
          <a:lstStyle/>
          <a:p>
            <a:fld id="{962B20C0-161B-4F66-86F6-B5E298847092}" type="slidenum">
              <a:rPr lang="en-CA" smtClean="0"/>
              <a:t>‹#›</a:t>
            </a:fld>
            <a:endParaRPr lang="en-CA"/>
          </a:p>
        </p:txBody>
      </p:sp>
    </p:spTree>
    <p:extLst>
      <p:ext uri="{BB962C8B-B14F-4D97-AF65-F5344CB8AC3E}">
        <p14:creationId xmlns:p14="http://schemas.microsoft.com/office/powerpoint/2010/main" val="248581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38A79-7A7E-45DC-A6B3-F32352339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5313EE5-F01B-42B3-9DCB-753517CF2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6E985CE-4D93-4214-A1A9-CD44B9766A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B2B20-E7EA-4F0B-8E9D-61347D0D3A5D}" type="datetimeFigureOut">
              <a:rPr lang="en-CA" smtClean="0"/>
              <a:t>2024-05-23</a:t>
            </a:fld>
            <a:endParaRPr lang="en-CA"/>
          </a:p>
        </p:txBody>
      </p:sp>
      <p:sp>
        <p:nvSpPr>
          <p:cNvPr id="5" name="Footer Placeholder 4">
            <a:extLst>
              <a:ext uri="{FF2B5EF4-FFF2-40B4-BE49-F238E27FC236}">
                <a16:creationId xmlns:a16="http://schemas.microsoft.com/office/drawing/2014/main" id="{73F12758-31AC-4A58-93AE-80CFF475B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6BF27A9-6873-4CBA-BA1D-76BA2DBA4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B20C0-161B-4F66-86F6-B5E298847092}" type="slidenum">
              <a:rPr lang="en-CA" smtClean="0"/>
              <a:t>‹#›</a:t>
            </a:fld>
            <a:endParaRPr lang="en-CA"/>
          </a:p>
        </p:txBody>
      </p:sp>
    </p:spTree>
    <p:extLst>
      <p:ext uri="{BB962C8B-B14F-4D97-AF65-F5344CB8AC3E}">
        <p14:creationId xmlns:p14="http://schemas.microsoft.com/office/powerpoint/2010/main" val="10514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4.sv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313303" cy="6858000"/>
          </a:xfrm>
          <a:prstGeom prst="rect">
            <a:avLst/>
          </a:prstGeom>
          <a:solidFill>
            <a:srgbClr val="1F28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0466" y="27709"/>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680221" y="1403504"/>
            <a:ext cx="5893904" cy="17543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Peel </a:t>
            </a:r>
          </a:p>
          <a:p>
            <a:r>
              <a:rPr lang="en-US" sz="5400" b="1" dirty="0">
                <a:solidFill>
                  <a:srgbClr val="1F285A"/>
                </a:solidFill>
                <a:latin typeface="Gotham Black" panose="02000504050000020004" pitchFamily="2" charset="0"/>
              </a:rPr>
              <a:t>Council on Aging</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678332" y="3456709"/>
            <a:ext cx="4937652" cy="45719"/>
          </a:xfrm>
          <a:prstGeom prst="rect">
            <a:avLst/>
          </a:prstGeom>
        </p:spPr>
      </p:pic>
      <p:sp>
        <p:nvSpPr>
          <p:cNvPr id="11" name="TextBox 14">
            <a:extLst>
              <a:ext uri="{FF2B5EF4-FFF2-40B4-BE49-F238E27FC236}">
                <a16:creationId xmlns:a16="http://schemas.microsoft.com/office/drawing/2014/main" id="{A88E2C2D-E142-C446-9B64-AE5EDB8A2628}"/>
              </a:ext>
            </a:extLst>
          </p:cNvPr>
          <p:cNvSpPr txBox="1"/>
          <p:nvPr/>
        </p:nvSpPr>
        <p:spPr>
          <a:xfrm>
            <a:off x="699490" y="3801307"/>
            <a:ext cx="493765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Healthy aging for all</a:t>
            </a:r>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8612946" y="3278940"/>
            <a:ext cx="6857999" cy="300111"/>
          </a:xfrm>
          <a:prstGeom prst="rect">
            <a:avLst/>
          </a:prstGeom>
        </p:spPr>
      </p:pic>
      <p:pic>
        <p:nvPicPr>
          <p:cNvPr id="2" name="Picture 1">
            <a:extLst>
              <a:ext uri="{FF2B5EF4-FFF2-40B4-BE49-F238E27FC236}">
                <a16:creationId xmlns:a16="http://schemas.microsoft.com/office/drawing/2014/main" id="{E47141CF-4402-4B4A-AB3B-C6308DE27C97}"/>
              </a:ext>
            </a:extLst>
          </p:cNvPr>
          <p:cNvPicPr>
            <a:picLocks noChangeAspect="1"/>
          </p:cNvPicPr>
          <p:nvPr/>
        </p:nvPicPr>
        <p:blipFill>
          <a:blip r:embed="rId6"/>
          <a:stretch>
            <a:fillRect/>
          </a:stretch>
        </p:blipFill>
        <p:spPr>
          <a:xfrm>
            <a:off x="6189931" y="1841460"/>
            <a:ext cx="3188256" cy="3175080"/>
          </a:xfrm>
          <a:prstGeom prst="rect">
            <a:avLst/>
          </a:prstGeom>
        </p:spPr>
      </p:pic>
    </p:spTree>
    <p:extLst>
      <p:ext uri="{BB962C8B-B14F-4D97-AF65-F5344CB8AC3E}">
        <p14:creationId xmlns:p14="http://schemas.microsoft.com/office/powerpoint/2010/main" val="61126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B10D42F-A092-4E1B-A840-690ECA433E41}"/>
              </a:ext>
            </a:extLst>
          </p:cNvPr>
          <p:cNvPicPr>
            <a:picLocks noChangeAspect="1"/>
          </p:cNvPicPr>
          <p:nvPr/>
        </p:nvPicPr>
        <p:blipFill>
          <a:blip r:embed="rId3"/>
          <a:stretch>
            <a:fillRect/>
          </a:stretch>
        </p:blipFill>
        <p:spPr>
          <a:xfrm>
            <a:off x="5631072" y="4132672"/>
            <a:ext cx="2325570" cy="1303729"/>
          </a:xfrm>
          <a:prstGeom prst="rect">
            <a:avLst/>
          </a:prstGeom>
        </p:spPr>
      </p:pic>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4"/>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5"/>
          <a:stretch>
            <a:fillRect/>
          </a:stretch>
        </p:blipFill>
        <p:spPr>
          <a:xfrm flipV="1">
            <a:off x="1125739" y="2379203"/>
            <a:ext cx="7120840" cy="61539"/>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01539" y="554186"/>
            <a:ext cx="8793689" cy="1754326"/>
          </a:xfrm>
          <a:prstGeom prst="rect">
            <a:avLst/>
          </a:prstGeom>
          <a:noFill/>
        </p:spPr>
        <p:txBody>
          <a:bodyPr wrap="none" rtlCol="0">
            <a:spAutoFit/>
          </a:bodyPr>
          <a:lstStyle/>
          <a:p>
            <a:r>
              <a:rPr lang="en-US" sz="5400" dirty="0">
                <a:latin typeface="Gotham Black" panose="02000504050000020004"/>
              </a:rPr>
              <a:t>PCoA provides the connection </a:t>
            </a:r>
          </a:p>
          <a:p>
            <a:r>
              <a:rPr lang="en-US" sz="5400" dirty="0">
                <a:latin typeface="Gotham Black" panose="02000504050000020004"/>
              </a:rPr>
              <a:t>for regional collaboration</a:t>
            </a:r>
          </a:p>
        </p:txBody>
      </p:sp>
      <p:sp>
        <p:nvSpPr>
          <p:cNvPr id="8" name="Oval 7">
            <a:extLst>
              <a:ext uri="{FF2B5EF4-FFF2-40B4-BE49-F238E27FC236}">
                <a16:creationId xmlns:a16="http://schemas.microsoft.com/office/drawing/2014/main" id="{8A448E64-2FA2-4520-8F53-01086E440D92}"/>
              </a:ext>
            </a:extLst>
          </p:cNvPr>
          <p:cNvSpPr/>
          <p:nvPr/>
        </p:nvSpPr>
        <p:spPr>
          <a:xfrm>
            <a:off x="7891992" y="2586086"/>
            <a:ext cx="3687997" cy="3926805"/>
          </a:xfrm>
          <a:prstGeom prst="ellipse">
            <a:avLst/>
          </a:prstGeom>
          <a:gradFill>
            <a:gsLst>
              <a:gs pos="0">
                <a:schemeClr val="accent1">
                  <a:lumMod val="5000"/>
                  <a:lumOff val="95000"/>
                </a:schemeClr>
              </a:gs>
              <a:gs pos="65000">
                <a:schemeClr val="bg1"/>
              </a:gs>
              <a:gs pos="99000">
                <a:schemeClr val="accent1">
                  <a:lumMod val="45000"/>
                  <a:lumOff val="55000"/>
                </a:schemeClr>
              </a:gs>
              <a:gs pos="100000">
                <a:schemeClr val="accent1">
                  <a:lumMod val="30000"/>
                  <a:lumOff val="70000"/>
                </a:schemeClr>
              </a:gs>
            </a:gsLst>
            <a:lin ang="5400000" scaled="1"/>
          </a:gradFill>
          <a:ln w="19050">
            <a:solidFill>
              <a:srgbClr val="1F28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 name="Picture 2">
            <a:extLst>
              <a:ext uri="{FF2B5EF4-FFF2-40B4-BE49-F238E27FC236}">
                <a16:creationId xmlns:a16="http://schemas.microsoft.com/office/drawing/2014/main" id="{F43D28F7-1DB4-4C05-97E0-7C0E0086D1EB}"/>
              </a:ext>
            </a:extLst>
          </p:cNvPr>
          <p:cNvPicPr>
            <a:picLocks noChangeAspect="1"/>
          </p:cNvPicPr>
          <p:nvPr/>
        </p:nvPicPr>
        <p:blipFill>
          <a:blip r:embed="rId6"/>
          <a:stretch>
            <a:fillRect/>
          </a:stretch>
        </p:blipFill>
        <p:spPr>
          <a:xfrm>
            <a:off x="574207" y="4262581"/>
            <a:ext cx="2155173" cy="1043912"/>
          </a:xfrm>
          <a:prstGeom prst="rect">
            <a:avLst/>
          </a:prstGeom>
        </p:spPr>
      </p:pic>
      <p:pic>
        <p:nvPicPr>
          <p:cNvPr id="10" name="Picture 9">
            <a:extLst>
              <a:ext uri="{FF2B5EF4-FFF2-40B4-BE49-F238E27FC236}">
                <a16:creationId xmlns:a16="http://schemas.microsoft.com/office/drawing/2014/main" id="{A964B1C2-F0E2-4FDE-A902-285133BDDC94}"/>
              </a:ext>
            </a:extLst>
          </p:cNvPr>
          <p:cNvPicPr>
            <a:picLocks noChangeAspect="1"/>
          </p:cNvPicPr>
          <p:nvPr/>
        </p:nvPicPr>
        <p:blipFill>
          <a:blip r:embed="rId7"/>
          <a:stretch>
            <a:fillRect/>
          </a:stretch>
        </p:blipFill>
        <p:spPr>
          <a:xfrm>
            <a:off x="5375220" y="3213735"/>
            <a:ext cx="2871359" cy="3141605"/>
          </a:xfrm>
          <a:prstGeom prst="rect">
            <a:avLst/>
          </a:prstGeom>
          <a:noFill/>
          <a:ln cmpd="sng">
            <a:noFill/>
            <a:prstDash val="sysDot"/>
          </a:ln>
        </p:spPr>
      </p:pic>
      <p:pic>
        <p:nvPicPr>
          <p:cNvPr id="11" name="Picture 10">
            <a:extLst>
              <a:ext uri="{FF2B5EF4-FFF2-40B4-BE49-F238E27FC236}">
                <a16:creationId xmlns:a16="http://schemas.microsoft.com/office/drawing/2014/main" id="{7D802D44-CA46-4ED9-82A5-8D54E84CB349}"/>
              </a:ext>
            </a:extLst>
          </p:cNvPr>
          <p:cNvPicPr>
            <a:picLocks noChangeAspect="1"/>
          </p:cNvPicPr>
          <p:nvPr/>
        </p:nvPicPr>
        <p:blipFill>
          <a:blip r:embed="rId7"/>
          <a:stretch>
            <a:fillRect/>
          </a:stretch>
        </p:blipFill>
        <p:spPr>
          <a:xfrm>
            <a:off x="2838356" y="3162209"/>
            <a:ext cx="2871359" cy="3141605"/>
          </a:xfrm>
          <a:prstGeom prst="rect">
            <a:avLst/>
          </a:prstGeom>
        </p:spPr>
      </p:pic>
      <p:pic>
        <p:nvPicPr>
          <p:cNvPr id="12" name="Picture 11">
            <a:extLst>
              <a:ext uri="{FF2B5EF4-FFF2-40B4-BE49-F238E27FC236}">
                <a16:creationId xmlns:a16="http://schemas.microsoft.com/office/drawing/2014/main" id="{A4A8D169-92EB-4363-8E31-EC432C1F10FE}"/>
              </a:ext>
            </a:extLst>
          </p:cNvPr>
          <p:cNvPicPr>
            <a:picLocks noChangeAspect="1"/>
          </p:cNvPicPr>
          <p:nvPr/>
        </p:nvPicPr>
        <p:blipFill>
          <a:blip r:embed="rId7"/>
          <a:stretch>
            <a:fillRect/>
          </a:stretch>
        </p:blipFill>
        <p:spPr>
          <a:xfrm>
            <a:off x="348686" y="3213735"/>
            <a:ext cx="2871359" cy="3141605"/>
          </a:xfrm>
          <a:prstGeom prst="rect">
            <a:avLst/>
          </a:prstGeom>
        </p:spPr>
      </p:pic>
      <p:pic>
        <p:nvPicPr>
          <p:cNvPr id="13" name="Picture 12">
            <a:extLst>
              <a:ext uri="{FF2B5EF4-FFF2-40B4-BE49-F238E27FC236}">
                <a16:creationId xmlns:a16="http://schemas.microsoft.com/office/drawing/2014/main" id="{7E94B28D-DC33-494D-A5F6-93B0BEB16951}"/>
              </a:ext>
            </a:extLst>
          </p:cNvPr>
          <p:cNvPicPr>
            <a:picLocks noChangeAspect="1"/>
          </p:cNvPicPr>
          <p:nvPr/>
        </p:nvPicPr>
        <p:blipFill>
          <a:blip r:embed="rId8"/>
          <a:stretch>
            <a:fillRect/>
          </a:stretch>
        </p:blipFill>
        <p:spPr>
          <a:xfrm>
            <a:off x="3255021" y="4458325"/>
            <a:ext cx="2045436" cy="652424"/>
          </a:xfrm>
          <a:prstGeom prst="rect">
            <a:avLst/>
          </a:prstGeom>
        </p:spPr>
      </p:pic>
      <p:pic>
        <p:nvPicPr>
          <p:cNvPr id="15" name="Picture 14">
            <a:extLst>
              <a:ext uri="{FF2B5EF4-FFF2-40B4-BE49-F238E27FC236}">
                <a16:creationId xmlns:a16="http://schemas.microsoft.com/office/drawing/2014/main" id="{DB5EB6D6-037B-4CA0-BE72-2F894FBF555D}"/>
              </a:ext>
            </a:extLst>
          </p:cNvPr>
          <p:cNvPicPr>
            <a:picLocks noChangeAspect="1"/>
          </p:cNvPicPr>
          <p:nvPr/>
        </p:nvPicPr>
        <p:blipFill>
          <a:blip r:embed="rId9"/>
          <a:stretch>
            <a:fillRect/>
          </a:stretch>
        </p:blipFill>
        <p:spPr>
          <a:xfrm>
            <a:off x="8454641" y="4262581"/>
            <a:ext cx="2917285" cy="828181"/>
          </a:xfrm>
          <a:prstGeom prst="rect">
            <a:avLst/>
          </a:prstGeom>
        </p:spPr>
      </p:pic>
    </p:spTree>
    <p:extLst>
      <p:ext uri="{BB962C8B-B14F-4D97-AF65-F5344CB8AC3E}">
        <p14:creationId xmlns:p14="http://schemas.microsoft.com/office/powerpoint/2010/main" val="655028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F933F-7262-48E8-8BD2-2F58F22BB15B}"/>
              </a:ext>
            </a:extLst>
          </p:cNvPr>
          <p:cNvSpPr>
            <a:spLocks noGrp="1"/>
          </p:cNvSpPr>
          <p:nvPr>
            <p:ph type="title"/>
          </p:nvPr>
        </p:nvSpPr>
        <p:spPr>
          <a:xfrm>
            <a:off x="1706875" y="173031"/>
            <a:ext cx="7450112" cy="867379"/>
          </a:xfrm>
        </p:spPr>
        <p:txBody>
          <a:bodyPr/>
          <a:lstStyle/>
          <a:p>
            <a:r>
              <a:rPr lang="en-CA" dirty="0"/>
              <a:t> </a:t>
            </a:r>
            <a:r>
              <a:rPr lang="en-CA" b="1" dirty="0"/>
              <a:t>Peel Council on Aging Structure</a:t>
            </a:r>
          </a:p>
        </p:txBody>
      </p:sp>
      <p:sp>
        <p:nvSpPr>
          <p:cNvPr id="5" name="Flowchart: Alternate Process 4">
            <a:extLst>
              <a:ext uri="{FF2B5EF4-FFF2-40B4-BE49-F238E27FC236}">
                <a16:creationId xmlns:a16="http://schemas.microsoft.com/office/drawing/2014/main" id="{7FB20B65-E2B7-4CA0-BC55-519809814872}"/>
              </a:ext>
            </a:extLst>
          </p:cNvPr>
          <p:cNvSpPr/>
          <p:nvPr/>
        </p:nvSpPr>
        <p:spPr>
          <a:xfrm>
            <a:off x="995875" y="1292764"/>
            <a:ext cx="1318369" cy="2524604"/>
          </a:xfrm>
          <a:prstGeom prst="flowChartAlternateProcess">
            <a:avLst/>
          </a:prstGeom>
          <a:solidFill>
            <a:srgbClr val="1F285A"/>
          </a:solidFill>
          <a:ln>
            <a:solidFill>
              <a:srgbClr val="1F28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bg1"/>
              </a:solidFill>
            </a:endParaRPr>
          </a:p>
          <a:p>
            <a:pPr algn="ctr"/>
            <a:r>
              <a:rPr lang="en-CA" b="1" dirty="0">
                <a:solidFill>
                  <a:schemeClr val="bg1"/>
                </a:solidFill>
              </a:rPr>
              <a:t>Board of Directors</a:t>
            </a:r>
          </a:p>
        </p:txBody>
      </p:sp>
      <p:sp>
        <p:nvSpPr>
          <p:cNvPr id="6" name="Flowchart: Connector 5">
            <a:extLst>
              <a:ext uri="{FF2B5EF4-FFF2-40B4-BE49-F238E27FC236}">
                <a16:creationId xmlns:a16="http://schemas.microsoft.com/office/drawing/2014/main" id="{6DD807AC-E36D-44FE-B84C-522B2A22D038}"/>
              </a:ext>
            </a:extLst>
          </p:cNvPr>
          <p:cNvSpPr/>
          <p:nvPr/>
        </p:nvSpPr>
        <p:spPr>
          <a:xfrm>
            <a:off x="585091" y="1567113"/>
            <a:ext cx="265289" cy="231422"/>
          </a:xfrm>
          <a:prstGeom prst="flowChartConnector">
            <a:avLst/>
          </a:prstGeom>
          <a:solidFill>
            <a:schemeClr val="accent1">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a:extLst>
              <a:ext uri="{FF2B5EF4-FFF2-40B4-BE49-F238E27FC236}">
                <a16:creationId xmlns:a16="http://schemas.microsoft.com/office/drawing/2014/main" id="{39A3AC23-A6BF-47F4-BE9A-2C35630559BF}"/>
              </a:ext>
            </a:extLst>
          </p:cNvPr>
          <p:cNvPicPr>
            <a:picLocks noChangeAspect="1"/>
          </p:cNvPicPr>
          <p:nvPr/>
        </p:nvPicPr>
        <p:blipFill>
          <a:blip r:embed="rId3"/>
          <a:stretch>
            <a:fillRect/>
          </a:stretch>
        </p:blipFill>
        <p:spPr>
          <a:xfrm>
            <a:off x="578396" y="2378610"/>
            <a:ext cx="280440" cy="243861"/>
          </a:xfrm>
          <a:prstGeom prst="rect">
            <a:avLst/>
          </a:prstGeom>
        </p:spPr>
      </p:pic>
      <p:pic>
        <p:nvPicPr>
          <p:cNvPr id="11" name="Picture 10">
            <a:extLst>
              <a:ext uri="{FF2B5EF4-FFF2-40B4-BE49-F238E27FC236}">
                <a16:creationId xmlns:a16="http://schemas.microsoft.com/office/drawing/2014/main" id="{37C78EBD-9748-4FE3-ADC3-CCDF5DB15409}"/>
              </a:ext>
            </a:extLst>
          </p:cNvPr>
          <p:cNvPicPr>
            <a:picLocks noChangeAspect="1"/>
          </p:cNvPicPr>
          <p:nvPr/>
        </p:nvPicPr>
        <p:blipFill>
          <a:blip r:embed="rId3"/>
          <a:stretch>
            <a:fillRect/>
          </a:stretch>
        </p:blipFill>
        <p:spPr>
          <a:xfrm>
            <a:off x="578396" y="3163642"/>
            <a:ext cx="280440" cy="243861"/>
          </a:xfrm>
          <a:prstGeom prst="rect">
            <a:avLst/>
          </a:prstGeom>
        </p:spPr>
      </p:pic>
      <p:pic>
        <p:nvPicPr>
          <p:cNvPr id="12" name="Picture 11">
            <a:extLst>
              <a:ext uri="{FF2B5EF4-FFF2-40B4-BE49-F238E27FC236}">
                <a16:creationId xmlns:a16="http://schemas.microsoft.com/office/drawing/2014/main" id="{F1C39B4A-49B7-4D8D-9485-EB238FD191D7}"/>
              </a:ext>
            </a:extLst>
          </p:cNvPr>
          <p:cNvPicPr>
            <a:picLocks noChangeAspect="1"/>
          </p:cNvPicPr>
          <p:nvPr/>
        </p:nvPicPr>
        <p:blipFill>
          <a:blip r:embed="rId3"/>
          <a:stretch>
            <a:fillRect/>
          </a:stretch>
        </p:blipFill>
        <p:spPr>
          <a:xfrm>
            <a:off x="2430870" y="1535219"/>
            <a:ext cx="280440" cy="243861"/>
          </a:xfrm>
          <a:prstGeom prst="rect">
            <a:avLst/>
          </a:prstGeom>
        </p:spPr>
      </p:pic>
      <p:pic>
        <p:nvPicPr>
          <p:cNvPr id="13" name="Picture 12">
            <a:extLst>
              <a:ext uri="{FF2B5EF4-FFF2-40B4-BE49-F238E27FC236}">
                <a16:creationId xmlns:a16="http://schemas.microsoft.com/office/drawing/2014/main" id="{8D2C0008-D9B5-41A9-862A-9B339244821C}"/>
              </a:ext>
            </a:extLst>
          </p:cNvPr>
          <p:cNvPicPr>
            <a:picLocks noChangeAspect="1"/>
          </p:cNvPicPr>
          <p:nvPr/>
        </p:nvPicPr>
        <p:blipFill>
          <a:blip r:embed="rId3"/>
          <a:stretch>
            <a:fillRect/>
          </a:stretch>
        </p:blipFill>
        <p:spPr>
          <a:xfrm>
            <a:off x="2430870" y="2305878"/>
            <a:ext cx="280440" cy="243861"/>
          </a:xfrm>
          <a:prstGeom prst="rect">
            <a:avLst/>
          </a:prstGeom>
        </p:spPr>
      </p:pic>
      <p:pic>
        <p:nvPicPr>
          <p:cNvPr id="14" name="Picture 13">
            <a:extLst>
              <a:ext uri="{FF2B5EF4-FFF2-40B4-BE49-F238E27FC236}">
                <a16:creationId xmlns:a16="http://schemas.microsoft.com/office/drawing/2014/main" id="{3D5A34CB-8AFC-478A-8FF7-045AA4F9DF1A}"/>
              </a:ext>
            </a:extLst>
          </p:cNvPr>
          <p:cNvPicPr>
            <a:picLocks noChangeAspect="1"/>
          </p:cNvPicPr>
          <p:nvPr/>
        </p:nvPicPr>
        <p:blipFill>
          <a:blip r:embed="rId3"/>
          <a:stretch>
            <a:fillRect/>
          </a:stretch>
        </p:blipFill>
        <p:spPr>
          <a:xfrm>
            <a:off x="2469235" y="3080813"/>
            <a:ext cx="280440" cy="243861"/>
          </a:xfrm>
          <a:prstGeom prst="rect">
            <a:avLst/>
          </a:prstGeom>
        </p:spPr>
      </p:pic>
      <p:sp>
        <p:nvSpPr>
          <p:cNvPr id="15" name="Flowchart: Connector 14">
            <a:extLst>
              <a:ext uri="{FF2B5EF4-FFF2-40B4-BE49-F238E27FC236}">
                <a16:creationId xmlns:a16="http://schemas.microsoft.com/office/drawing/2014/main" id="{ACEDF4AB-C25A-4288-BAD2-C9B2AF612C9C}"/>
              </a:ext>
            </a:extLst>
          </p:cNvPr>
          <p:cNvSpPr/>
          <p:nvPr/>
        </p:nvSpPr>
        <p:spPr>
          <a:xfrm>
            <a:off x="763350" y="4318655"/>
            <a:ext cx="1778647" cy="1668951"/>
          </a:xfrm>
          <a:prstGeom prst="flowChartConnector">
            <a:avLst/>
          </a:prstGeom>
          <a:solidFill>
            <a:schemeClr val="bg1">
              <a:lumMod val="75000"/>
            </a:schemeClr>
          </a:solidFill>
          <a:ln>
            <a:solidFill>
              <a:srgbClr val="FAAC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tx1"/>
                </a:solidFill>
              </a:rPr>
              <a:t>Steering Committee</a:t>
            </a:r>
          </a:p>
        </p:txBody>
      </p:sp>
      <p:pic>
        <p:nvPicPr>
          <p:cNvPr id="16" name="Picture 15">
            <a:extLst>
              <a:ext uri="{FF2B5EF4-FFF2-40B4-BE49-F238E27FC236}">
                <a16:creationId xmlns:a16="http://schemas.microsoft.com/office/drawing/2014/main" id="{DE2C7F62-7D5A-482E-8391-ECBA0F24A6AF}"/>
              </a:ext>
            </a:extLst>
          </p:cNvPr>
          <p:cNvPicPr>
            <a:picLocks noChangeAspect="1"/>
          </p:cNvPicPr>
          <p:nvPr/>
        </p:nvPicPr>
        <p:blipFill>
          <a:blip r:embed="rId3"/>
          <a:stretch>
            <a:fillRect/>
          </a:stretch>
        </p:blipFill>
        <p:spPr>
          <a:xfrm>
            <a:off x="1174312" y="6035925"/>
            <a:ext cx="280440" cy="243861"/>
          </a:xfrm>
          <a:prstGeom prst="rect">
            <a:avLst/>
          </a:prstGeom>
        </p:spPr>
      </p:pic>
      <p:pic>
        <p:nvPicPr>
          <p:cNvPr id="17" name="Picture 16">
            <a:extLst>
              <a:ext uri="{FF2B5EF4-FFF2-40B4-BE49-F238E27FC236}">
                <a16:creationId xmlns:a16="http://schemas.microsoft.com/office/drawing/2014/main" id="{7E9581ED-9977-41FB-9397-54C4A3A10A95}"/>
              </a:ext>
            </a:extLst>
          </p:cNvPr>
          <p:cNvPicPr>
            <a:picLocks noChangeAspect="1"/>
          </p:cNvPicPr>
          <p:nvPr/>
        </p:nvPicPr>
        <p:blipFill>
          <a:blip r:embed="rId3"/>
          <a:stretch>
            <a:fillRect/>
          </a:stretch>
        </p:blipFill>
        <p:spPr>
          <a:xfrm>
            <a:off x="1745846" y="6057068"/>
            <a:ext cx="280440" cy="243861"/>
          </a:xfrm>
          <a:prstGeom prst="rect">
            <a:avLst/>
          </a:prstGeom>
        </p:spPr>
      </p:pic>
      <p:sp>
        <p:nvSpPr>
          <p:cNvPr id="18" name="Flowchart: Connector 17">
            <a:extLst>
              <a:ext uri="{FF2B5EF4-FFF2-40B4-BE49-F238E27FC236}">
                <a16:creationId xmlns:a16="http://schemas.microsoft.com/office/drawing/2014/main" id="{C5A59F93-D5ED-4F10-A395-D4AC0551AD48}"/>
              </a:ext>
            </a:extLst>
          </p:cNvPr>
          <p:cNvSpPr/>
          <p:nvPr/>
        </p:nvSpPr>
        <p:spPr>
          <a:xfrm>
            <a:off x="5003307" y="1567114"/>
            <a:ext cx="1960001" cy="1939692"/>
          </a:xfrm>
          <a:prstGeom prst="flowChartConnector">
            <a:avLst/>
          </a:prstGeom>
          <a:solidFill>
            <a:srgbClr val="FAB516"/>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tx1"/>
              </a:solidFill>
            </a:endParaRPr>
          </a:p>
          <a:p>
            <a:pPr algn="ctr"/>
            <a:r>
              <a:rPr lang="en-CA" b="1" dirty="0">
                <a:solidFill>
                  <a:schemeClr val="tx1"/>
                </a:solidFill>
              </a:rPr>
              <a:t>Housing </a:t>
            </a:r>
            <a:r>
              <a:rPr lang="en-CA" sz="1600" b="1" dirty="0">
                <a:solidFill>
                  <a:schemeClr val="tx1"/>
                </a:solidFill>
              </a:rPr>
              <a:t>Roundtable</a:t>
            </a:r>
          </a:p>
        </p:txBody>
      </p:sp>
      <p:sp>
        <p:nvSpPr>
          <p:cNvPr id="20" name="Flowchart: Connector 19">
            <a:extLst>
              <a:ext uri="{FF2B5EF4-FFF2-40B4-BE49-F238E27FC236}">
                <a16:creationId xmlns:a16="http://schemas.microsoft.com/office/drawing/2014/main" id="{50771E46-5A26-4595-BED5-4FD362EDFEB2}"/>
              </a:ext>
            </a:extLst>
          </p:cNvPr>
          <p:cNvSpPr/>
          <p:nvPr/>
        </p:nvSpPr>
        <p:spPr>
          <a:xfrm>
            <a:off x="7567477" y="1514550"/>
            <a:ext cx="1959997" cy="2032258"/>
          </a:xfrm>
          <a:prstGeom prst="flowChartConnector">
            <a:avLst/>
          </a:prstGeom>
          <a:solidFill>
            <a:srgbClr val="E98C24"/>
          </a:solidFill>
          <a:ln>
            <a:solidFill>
              <a:srgbClr val="E98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tx1"/>
              </a:solidFill>
            </a:endParaRPr>
          </a:p>
          <a:p>
            <a:pPr algn="ctr"/>
            <a:r>
              <a:rPr lang="en-CA" b="1" dirty="0">
                <a:solidFill>
                  <a:schemeClr val="tx1"/>
                </a:solidFill>
              </a:rPr>
              <a:t>Healthy Aging </a:t>
            </a:r>
          </a:p>
          <a:p>
            <a:pPr algn="ctr"/>
            <a:r>
              <a:rPr lang="en-CA" sz="1600" b="1" dirty="0">
                <a:solidFill>
                  <a:schemeClr val="tx1"/>
                </a:solidFill>
              </a:rPr>
              <a:t>Roundtable</a:t>
            </a:r>
          </a:p>
        </p:txBody>
      </p:sp>
      <p:sp>
        <p:nvSpPr>
          <p:cNvPr id="21" name="Flowchart: Connector 20">
            <a:extLst>
              <a:ext uri="{FF2B5EF4-FFF2-40B4-BE49-F238E27FC236}">
                <a16:creationId xmlns:a16="http://schemas.microsoft.com/office/drawing/2014/main" id="{9B58116D-033D-4142-9BD4-95F4B711074C}"/>
              </a:ext>
            </a:extLst>
          </p:cNvPr>
          <p:cNvSpPr/>
          <p:nvPr/>
        </p:nvSpPr>
        <p:spPr>
          <a:xfrm>
            <a:off x="5039932" y="4033511"/>
            <a:ext cx="1979790" cy="1971694"/>
          </a:xfrm>
          <a:prstGeom prst="flowChartConnector">
            <a:avLst/>
          </a:prstGeom>
          <a:solidFill>
            <a:srgbClr val="99CA3E"/>
          </a:solidFill>
          <a:ln>
            <a:solidFill>
              <a:srgbClr val="99CA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tx1"/>
              </a:solidFill>
            </a:endParaRPr>
          </a:p>
          <a:p>
            <a:pPr algn="ctr"/>
            <a:r>
              <a:rPr lang="en-CA" b="1" dirty="0">
                <a:solidFill>
                  <a:schemeClr val="tx1"/>
                </a:solidFill>
              </a:rPr>
              <a:t>Staying Mobile</a:t>
            </a:r>
          </a:p>
          <a:p>
            <a:pPr algn="ctr"/>
            <a:r>
              <a:rPr lang="en-CA" sz="1600" b="1" dirty="0">
                <a:solidFill>
                  <a:schemeClr val="tx1"/>
                </a:solidFill>
              </a:rPr>
              <a:t>Roundtable</a:t>
            </a:r>
          </a:p>
        </p:txBody>
      </p:sp>
      <p:sp>
        <p:nvSpPr>
          <p:cNvPr id="22" name="Flowchart: Connector 21">
            <a:extLst>
              <a:ext uri="{FF2B5EF4-FFF2-40B4-BE49-F238E27FC236}">
                <a16:creationId xmlns:a16="http://schemas.microsoft.com/office/drawing/2014/main" id="{6E1DCDBA-A4E5-4BE8-A18A-50970B9ECF67}"/>
              </a:ext>
            </a:extLst>
          </p:cNvPr>
          <p:cNvSpPr/>
          <p:nvPr/>
        </p:nvSpPr>
        <p:spPr>
          <a:xfrm>
            <a:off x="7503226" y="4083434"/>
            <a:ext cx="2088500" cy="1921770"/>
          </a:xfrm>
          <a:prstGeom prst="flowChartConnector">
            <a:avLst/>
          </a:prstGeom>
          <a:solidFill>
            <a:srgbClr val="337BC0"/>
          </a:solidFill>
          <a:ln>
            <a:solidFill>
              <a:srgbClr val="337B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bg1"/>
              </a:solidFill>
            </a:endParaRPr>
          </a:p>
          <a:p>
            <a:pPr algn="ctr"/>
            <a:r>
              <a:rPr lang="en-CA" b="1" dirty="0">
                <a:solidFill>
                  <a:schemeClr val="bg1"/>
                </a:solidFill>
              </a:rPr>
              <a:t>Building </a:t>
            </a:r>
            <a:r>
              <a:rPr lang="en-CA" sz="1700" b="1" dirty="0">
                <a:solidFill>
                  <a:schemeClr val="bg1"/>
                </a:solidFill>
              </a:rPr>
              <a:t>Community</a:t>
            </a:r>
            <a:r>
              <a:rPr lang="en-CA" b="1" dirty="0">
                <a:solidFill>
                  <a:schemeClr val="bg1"/>
                </a:solidFill>
              </a:rPr>
              <a:t> </a:t>
            </a:r>
            <a:r>
              <a:rPr lang="en-CA" sz="1600" b="1" dirty="0">
                <a:solidFill>
                  <a:schemeClr val="bg1"/>
                </a:solidFill>
              </a:rPr>
              <a:t>Roundtable</a:t>
            </a:r>
          </a:p>
        </p:txBody>
      </p:sp>
      <p:pic>
        <p:nvPicPr>
          <p:cNvPr id="38" name="Picture 37">
            <a:extLst>
              <a:ext uri="{FF2B5EF4-FFF2-40B4-BE49-F238E27FC236}">
                <a16:creationId xmlns:a16="http://schemas.microsoft.com/office/drawing/2014/main" id="{0327ADDA-A0D8-4505-A950-528EFF74FE39}"/>
              </a:ext>
            </a:extLst>
          </p:cNvPr>
          <p:cNvPicPr>
            <a:picLocks noChangeAspect="1"/>
          </p:cNvPicPr>
          <p:nvPr/>
        </p:nvPicPr>
        <p:blipFill>
          <a:blip r:embed="rId4"/>
          <a:stretch>
            <a:fillRect/>
          </a:stretch>
        </p:blipFill>
        <p:spPr>
          <a:xfrm>
            <a:off x="784355" y="4332189"/>
            <a:ext cx="249958" cy="201185"/>
          </a:xfrm>
          <a:prstGeom prst="rect">
            <a:avLst/>
          </a:prstGeom>
        </p:spPr>
      </p:pic>
      <p:pic>
        <p:nvPicPr>
          <p:cNvPr id="39" name="Picture 38">
            <a:extLst>
              <a:ext uri="{FF2B5EF4-FFF2-40B4-BE49-F238E27FC236}">
                <a16:creationId xmlns:a16="http://schemas.microsoft.com/office/drawing/2014/main" id="{87695AB3-927C-4DC9-BB75-BEF1D0C52855}"/>
              </a:ext>
            </a:extLst>
          </p:cNvPr>
          <p:cNvPicPr>
            <a:picLocks noChangeAspect="1"/>
          </p:cNvPicPr>
          <p:nvPr/>
        </p:nvPicPr>
        <p:blipFill>
          <a:blip r:embed="rId4"/>
          <a:stretch>
            <a:fillRect/>
          </a:stretch>
        </p:blipFill>
        <p:spPr>
          <a:xfrm>
            <a:off x="491048" y="4704265"/>
            <a:ext cx="262152" cy="211000"/>
          </a:xfrm>
          <a:prstGeom prst="rect">
            <a:avLst/>
          </a:prstGeom>
        </p:spPr>
      </p:pic>
      <p:pic>
        <p:nvPicPr>
          <p:cNvPr id="69" name="Picture 68">
            <a:extLst>
              <a:ext uri="{FF2B5EF4-FFF2-40B4-BE49-F238E27FC236}">
                <a16:creationId xmlns:a16="http://schemas.microsoft.com/office/drawing/2014/main" id="{15171AE3-5E12-465A-956D-42FB2C746E9D}"/>
              </a:ext>
            </a:extLst>
          </p:cNvPr>
          <p:cNvPicPr>
            <a:picLocks noChangeAspect="1"/>
          </p:cNvPicPr>
          <p:nvPr/>
        </p:nvPicPr>
        <p:blipFill>
          <a:blip r:embed="rId5"/>
          <a:stretch>
            <a:fillRect/>
          </a:stretch>
        </p:blipFill>
        <p:spPr>
          <a:xfrm>
            <a:off x="1835472" y="4083433"/>
            <a:ext cx="249958" cy="243861"/>
          </a:xfrm>
          <a:prstGeom prst="rect">
            <a:avLst/>
          </a:prstGeom>
        </p:spPr>
      </p:pic>
      <p:pic>
        <p:nvPicPr>
          <p:cNvPr id="70" name="Picture 69">
            <a:extLst>
              <a:ext uri="{FF2B5EF4-FFF2-40B4-BE49-F238E27FC236}">
                <a16:creationId xmlns:a16="http://schemas.microsoft.com/office/drawing/2014/main" id="{BD2CE667-D02C-4B3B-A965-80EC32E8B8F5}"/>
              </a:ext>
            </a:extLst>
          </p:cNvPr>
          <p:cNvPicPr>
            <a:picLocks noChangeAspect="1"/>
          </p:cNvPicPr>
          <p:nvPr/>
        </p:nvPicPr>
        <p:blipFill>
          <a:blip r:embed="rId5"/>
          <a:stretch>
            <a:fillRect/>
          </a:stretch>
        </p:blipFill>
        <p:spPr>
          <a:xfrm>
            <a:off x="1308829" y="4040063"/>
            <a:ext cx="249958" cy="243861"/>
          </a:xfrm>
          <a:prstGeom prst="rect">
            <a:avLst/>
          </a:prstGeom>
        </p:spPr>
      </p:pic>
      <p:cxnSp>
        <p:nvCxnSpPr>
          <p:cNvPr id="88" name="Straight Arrow Connector 87">
            <a:extLst>
              <a:ext uri="{FF2B5EF4-FFF2-40B4-BE49-F238E27FC236}">
                <a16:creationId xmlns:a16="http://schemas.microsoft.com/office/drawing/2014/main" id="{A39A7BD3-6724-4977-8985-F7AAE2959BB1}"/>
              </a:ext>
            </a:extLst>
          </p:cNvPr>
          <p:cNvCxnSpPr>
            <a:cxnSpLocks/>
          </p:cNvCxnSpPr>
          <p:nvPr/>
        </p:nvCxnSpPr>
        <p:spPr>
          <a:xfrm>
            <a:off x="3794667" y="3807996"/>
            <a:ext cx="94826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Flowchart: Connector 86">
            <a:extLst>
              <a:ext uri="{FF2B5EF4-FFF2-40B4-BE49-F238E27FC236}">
                <a16:creationId xmlns:a16="http://schemas.microsoft.com/office/drawing/2014/main" id="{79D43FD6-308F-4A95-93E1-FE4D471D2F6D}"/>
              </a:ext>
            </a:extLst>
          </p:cNvPr>
          <p:cNvSpPr/>
          <p:nvPr/>
        </p:nvSpPr>
        <p:spPr>
          <a:xfrm>
            <a:off x="9949678" y="2924197"/>
            <a:ext cx="1866985" cy="1894451"/>
          </a:xfrm>
          <a:prstGeom prst="flowChartConnector">
            <a:avLst/>
          </a:prstGeom>
          <a:solidFill>
            <a:srgbClr val="E23F28"/>
          </a:solidFill>
          <a:ln>
            <a:solidFill>
              <a:srgbClr val="E23F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solidFill>
                <a:schemeClr val="bg1"/>
              </a:solidFill>
            </a:endParaRPr>
          </a:p>
          <a:p>
            <a:pPr algn="ctr"/>
            <a:r>
              <a:rPr lang="en-CA" b="1" dirty="0">
                <a:solidFill>
                  <a:schemeClr val="bg1"/>
                </a:solidFill>
              </a:rPr>
              <a:t>Safety </a:t>
            </a:r>
            <a:r>
              <a:rPr lang="en-CA" sz="1600" b="1" dirty="0">
                <a:solidFill>
                  <a:schemeClr val="bg1"/>
                </a:solidFill>
              </a:rPr>
              <a:t>Roundtable</a:t>
            </a:r>
          </a:p>
        </p:txBody>
      </p:sp>
      <p:pic>
        <p:nvPicPr>
          <p:cNvPr id="101" name="Picture 100">
            <a:extLst>
              <a:ext uri="{FF2B5EF4-FFF2-40B4-BE49-F238E27FC236}">
                <a16:creationId xmlns:a16="http://schemas.microsoft.com/office/drawing/2014/main" id="{4AB64669-8BE4-44BD-9695-6471ADBD7626}"/>
              </a:ext>
            </a:extLst>
          </p:cNvPr>
          <p:cNvPicPr>
            <a:picLocks noChangeAspect="1"/>
          </p:cNvPicPr>
          <p:nvPr/>
        </p:nvPicPr>
        <p:blipFill>
          <a:blip r:embed="rId3"/>
          <a:stretch>
            <a:fillRect/>
          </a:stretch>
        </p:blipFill>
        <p:spPr>
          <a:xfrm>
            <a:off x="2432375" y="1929717"/>
            <a:ext cx="280440" cy="243861"/>
          </a:xfrm>
          <a:prstGeom prst="rect">
            <a:avLst/>
          </a:prstGeom>
        </p:spPr>
      </p:pic>
      <p:pic>
        <p:nvPicPr>
          <p:cNvPr id="102" name="Picture 101">
            <a:extLst>
              <a:ext uri="{FF2B5EF4-FFF2-40B4-BE49-F238E27FC236}">
                <a16:creationId xmlns:a16="http://schemas.microsoft.com/office/drawing/2014/main" id="{6C933F21-11F9-4E3B-B728-87DA3DE787BD}"/>
              </a:ext>
            </a:extLst>
          </p:cNvPr>
          <p:cNvPicPr>
            <a:picLocks noChangeAspect="1"/>
          </p:cNvPicPr>
          <p:nvPr/>
        </p:nvPicPr>
        <p:blipFill>
          <a:blip r:embed="rId3"/>
          <a:stretch>
            <a:fillRect/>
          </a:stretch>
        </p:blipFill>
        <p:spPr>
          <a:xfrm>
            <a:off x="2425031" y="2704652"/>
            <a:ext cx="280440" cy="243861"/>
          </a:xfrm>
          <a:prstGeom prst="rect">
            <a:avLst/>
          </a:prstGeom>
        </p:spPr>
      </p:pic>
      <p:pic>
        <p:nvPicPr>
          <p:cNvPr id="103" name="Picture 102">
            <a:extLst>
              <a:ext uri="{FF2B5EF4-FFF2-40B4-BE49-F238E27FC236}">
                <a16:creationId xmlns:a16="http://schemas.microsoft.com/office/drawing/2014/main" id="{62CD38A7-F0D4-43BB-A3A3-7C8651FA75B8}"/>
              </a:ext>
            </a:extLst>
          </p:cNvPr>
          <p:cNvPicPr>
            <a:picLocks noChangeAspect="1"/>
          </p:cNvPicPr>
          <p:nvPr/>
        </p:nvPicPr>
        <p:blipFill>
          <a:blip r:embed="rId3"/>
          <a:stretch>
            <a:fillRect/>
          </a:stretch>
        </p:blipFill>
        <p:spPr>
          <a:xfrm>
            <a:off x="573122" y="1966642"/>
            <a:ext cx="280440" cy="243861"/>
          </a:xfrm>
          <a:prstGeom prst="rect">
            <a:avLst/>
          </a:prstGeom>
        </p:spPr>
      </p:pic>
      <p:pic>
        <p:nvPicPr>
          <p:cNvPr id="104" name="Picture 103">
            <a:extLst>
              <a:ext uri="{FF2B5EF4-FFF2-40B4-BE49-F238E27FC236}">
                <a16:creationId xmlns:a16="http://schemas.microsoft.com/office/drawing/2014/main" id="{33DA117E-6BC7-496E-A73F-62A895322E9D}"/>
              </a:ext>
            </a:extLst>
          </p:cNvPr>
          <p:cNvPicPr>
            <a:picLocks noChangeAspect="1"/>
          </p:cNvPicPr>
          <p:nvPr/>
        </p:nvPicPr>
        <p:blipFill>
          <a:blip r:embed="rId3"/>
          <a:stretch>
            <a:fillRect/>
          </a:stretch>
        </p:blipFill>
        <p:spPr>
          <a:xfrm>
            <a:off x="586057" y="2802267"/>
            <a:ext cx="280440" cy="243861"/>
          </a:xfrm>
          <a:prstGeom prst="rect">
            <a:avLst/>
          </a:prstGeom>
        </p:spPr>
      </p:pic>
      <p:sp>
        <p:nvSpPr>
          <p:cNvPr id="3" name="TextBox 2">
            <a:extLst>
              <a:ext uri="{FF2B5EF4-FFF2-40B4-BE49-F238E27FC236}">
                <a16:creationId xmlns:a16="http://schemas.microsoft.com/office/drawing/2014/main" id="{8FA06A6E-51E8-404E-95D8-4A6D4B7B96E5}"/>
              </a:ext>
            </a:extLst>
          </p:cNvPr>
          <p:cNvSpPr txBox="1"/>
          <p:nvPr/>
        </p:nvSpPr>
        <p:spPr>
          <a:xfrm>
            <a:off x="3060997" y="4425927"/>
            <a:ext cx="1207959" cy="1569660"/>
          </a:xfrm>
          <a:prstGeom prst="rect">
            <a:avLst/>
          </a:prstGeom>
          <a:noFill/>
        </p:spPr>
        <p:txBody>
          <a:bodyPr wrap="none" rtlCol="0">
            <a:spAutoFit/>
          </a:bodyPr>
          <a:lstStyle/>
          <a:p>
            <a:r>
              <a:rPr lang="en-US" sz="1600" dirty="0"/>
              <a:t>Chair and </a:t>
            </a:r>
          </a:p>
          <a:p>
            <a:r>
              <a:rPr lang="en-US" sz="1600" dirty="0"/>
              <a:t>Vice of  </a:t>
            </a:r>
          </a:p>
          <a:p>
            <a:r>
              <a:rPr lang="en-US" sz="1600" dirty="0"/>
              <a:t>Board of </a:t>
            </a:r>
          </a:p>
          <a:p>
            <a:r>
              <a:rPr lang="en-US" sz="1600" dirty="0"/>
              <a:t>Directors </a:t>
            </a:r>
          </a:p>
          <a:p>
            <a:r>
              <a:rPr lang="en-US" sz="1600" dirty="0"/>
              <a:t>and each </a:t>
            </a:r>
          </a:p>
          <a:p>
            <a:r>
              <a:rPr lang="en-US" sz="1600" dirty="0"/>
              <a:t>Round Table</a:t>
            </a:r>
          </a:p>
        </p:txBody>
      </p:sp>
      <p:sp>
        <p:nvSpPr>
          <p:cNvPr id="7" name="Flowchart: Connector 6">
            <a:extLst>
              <a:ext uri="{FF2B5EF4-FFF2-40B4-BE49-F238E27FC236}">
                <a16:creationId xmlns:a16="http://schemas.microsoft.com/office/drawing/2014/main" id="{912911E2-CB5A-76CD-93A1-39D559DDDFFA}"/>
              </a:ext>
            </a:extLst>
          </p:cNvPr>
          <p:cNvSpPr/>
          <p:nvPr/>
        </p:nvSpPr>
        <p:spPr>
          <a:xfrm>
            <a:off x="2295133" y="5805273"/>
            <a:ext cx="280440" cy="251795"/>
          </a:xfrm>
          <a:prstGeom prst="flowChartConnector">
            <a:avLst/>
          </a:prstGeom>
          <a:solidFill>
            <a:srgbClr val="337BC0"/>
          </a:solidFill>
          <a:ln>
            <a:solidFill>
              <a:srgbClr val="337B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solidFill>
            </a:endParaRPr>
          </a:p>
        </p:txBody>
      </p:sp>
      <p:sp>
        <p:nvSpPr>
          <p:cNvPr id="8" name="Flowchart: Connector 7">
            <a:extLst>
              <a:ext uri="{FF2B5EF4-FFF2-40B4-BE49-F238E27FC236}">
                <a16:creationId xmlns:a16="http://schemas.microsoft.com/office/drawing/2014/main" id="{68676DCF-9F10-5122-5BA0-837E10A1E51A}"/>
              </a:ext>
            </a:extLst>
          </p:cNvPr>
          <p:cNvSpPr/>
          <p:nvPr/>
        </p:nvSpPr>
        <p:spPr>
          <a:xfrm>
            <a:off x="2600275" y="5346710"/>
            <a:ext cx="280440" cy="251795"/>
          </a:xfrm>
          <a:prstGeom prst="flowChartConnector">
            <a:avLst/>
          </a:prstGeom>
          <a:solidFill>
            <a:srgbClr val="337BC0"/>
          </a:solidFill>
          <a:ln>
            <a:solidFill>
              <a:srgbClr val="337B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solidFill>
            </a:endParaRPr>
          </a:p>
        </p:txBody>
      </p:sp>
      <p:sp>
        <p:nvSpPr>
          <p:cNvPr id="9" name="Flowchart: Connector 8">
            <a:extLst>
              <a:ext uri="{FF2B5EF4-FFF2-40B4-BE49-F238E27FC236}">
                <a16:creationId xmlns:a16="http://schemas.microsoft.com/office/drawing/2014/main" id="{085AF046-FF30-D0BA-3DEA-32D2D315A954}"/>
              </a:ext>
            </a:extLst>
          </p:cNvPr>
          <p:cNvSpPr/>
          <p:nvPr/>
        </p:nvSpPr>
        <p:spPr>
          <a:xfrm flipV="1">
            <a:off x="644604" y="5716300"/>
            <a:ext cx="262151" cy="243862"/>
          </a:xfrm>
          <a:prstGeom prst="flowChartConnector">
            <a:avLst/>
          </a:prstGeom>
          <a:solidFill>
            <a:srgbClr val="E98C24"/>
          </a:solidFill>
          <a:ln>
            <a:solidFill>
              <a:srgbClr val="E98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9" name="Flowchart: Connector 18">
            <a:extLst>
              <a:ext uri="{FF2B5EF4-FFF2-40B4-BE49-F238E27FC236}">
                <a16:creationId xmlns:a16="http://schemas.microsoft.com/office/drawing/2014/main" id="{A0FFA262-A425-D334-9D9A-E6057C997D8C}"/>
              </a:ext>
            </a:extLst>
          </p:cNvPr>
          <p:cNvSpPr/>
          <p:nvPr/>
        </p:nvSpPr>
        <p:spPr>
          <a:xfrm flipV="1">
            <a:off x="407862" y="5213548"/>
            <a:ext cx="262151" cy="243862"/>
          </a:xfrm>
          <a:prstGeom prst="flowChartConnector">
            <a:avLst/>
          </a:prstGeom>
          <a:solidFill>
            <a:srgbClr val="E98C24"/>
          </a:solidFill>
          <a:ln>
            <a:solidFill>
              <a:srgbClr val="E98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23" name="Flowchart: Connector 22">
            <a:extLst>
              <a:ext uri="{FF2B5EF4-FFF2-40B4-BE49-F238E27FC236}">
                <a16:creationId xmlns:a16="http://schemas.microsoft.com/office/drawing/2014/main" id="{D34B2BFA-F576-CA92-C7DD-394BE63750E1}"/>
              </a:ext>
            </a:extLst>
          </p:cNvPr>
          <p:cNvSpPr/>
          <p:nvPr/>
        </p:nvSpPr>
        <p:spPr>
          <a:xfrm>
            <a:off x="2367785" y="4310850"/>
            <a:ext cx="249964" cy="243861"/>
          </a:xfrm>
          <a:prstGeom prst="flowChartConnector">
            <a:avLst/>
          </a:prstGeom>
          <a:solidFill>
            <a:srgbClr val="E23F28"/>
          </a:solidFill>
          <a:ln>
            <a:solidFill>
              <a:srgbClr val="E23F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34" name="Flowchart: Connector 33">
            <a:extLst>
              <a:ext uri="{FF2B5EF4-FFF2-40B4-BE49-F238E27FC236}">
                <a16:creationId xmlns:a16="http://schemas.microsoft.com/office/drawing/2014/main" id="{B0C3F324-8B8B-6EA1-8CB2-8932650969DF}"/>
              </a:ext>
            </a:extLst>
          </p:cNvPr>
          <p:cNvSpPr/>
          <p:nvPr/>
        </p:nvSpPr>
        <p:spPr>
          <a:xfrm>
            <a:off x="2587833" y="4755184"/>
            <a:ext cx="249964" cy="243861"/>
          </a:xfrm>
          <a:prstGeom prst="flowChartConnector">
            <a:avLst/>
          </a:prstGeom>
          <a:solidFill>
            <a:srgbClr val="E23F28"/>
          </a:solidFill>
          <a:ln>
            <a:solidFill>
              <a:srgbClr val="E23F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pic>
        <p:nvPicPr>
          <p:cNvPr id="40" name="Picture 39" descr="Text, logo&#10;&#10;Description automatically generated">
            <a:extLst>
              <a:ext uri="{FF2B5EF4-FFF2-40B4-BE49-F238E27FC236}">
                <a16:creationId xmlns:a16="http://schemas.microsoft.com/office/drawing/2014/main" id="{88819784-1854-9233-10C3-C31D08773F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99033" y="173345"/>
            <a:ext cx="2572183" cy="893495"/>
          </a:xfrm>
          <a:prstGeom prst="rect">
            <a:avLst/>
          </a:prstGeom>
        </p:spPr>
      </p:pic>
      <p:pic>
        <p:nvPicPr>
          <p:cNvPr id="42" name="Picture 41">
            <a:extLst>
              <a:ext uri="{FF2B5EF4-FFF2-40B4-BE49-F238E27FC236}">
                <a16:creationId xmlns:a16="http://schemas.microsoft.com/office/drawing/2014/main" id="{69A162D2-DF44-D426-390B-4E7EACEB17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86034" y="4076045"/>
            <a:ext cx="793210" cy="793210"/>
          </a:xfrm>
          <a:prstGeom prst="rect">
            <a:avLst/>
          </a:prstGeom>
        </p:spPr>
      </p:pic>
      <p:pic>
        <p:nvPicPr>
          <p:cNvPr id="73" name="Picture 72">
            <a:extLst>
              <a:ext uri="{FF2B5EF4-FFF2-40B4-BE49-F238E27FC236}">
                <a16:creationId xmlns:a16="http://schemas.microsoft.com/office/drawing/2014/main" id="{C7288E3C-A907-37CD-88D8-7B1EF4AFC7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71180" y="1721439"/>
            <a:ext cx="779167" cy="779167"/>
          </a:xfrm>
          <a:prstGeom prst="rect">
            <a:avLst/>
          </a:prstGeom>
        </p:spPr>
      </p:pic>
      <p:pic>
        <p:nvPicPr>
          <p:cNvPr id="74" name="Picture 73">
            <a:extLst>
              <a:ext uri="{FF2B5EF4-FFF2-40B4-BE49-F238E27FC236}">
                <a16:creationId xmlns:a16="http://schemas.microsoft.com/office/drawing/2014/main" id="{0477DDB3-5727-072D-0A21-C730750B97E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37103" y="1513665"/>
            <a:ext cx="851254" cy="851254"/>
          </a:xfrm>
          <a:prstGeom prst="rect">
            <a:avLst/>
          </a:prstGeom>
        </p:spPr>
      </p:pic>
      <p:pic>
        <p:nvPicPr>
          <p:cNvPr id="105" name="Graphic 104" descr="Cheers with solid fill">
            <a:extLst>
              <a:ext uri="{FF2B5EF4-FFF2-40B4-BE49-F238E27FC236}">
                <a16:creationId xmlns:a16="http://schemas.microsoft.com/office/drawing/2014/main" id="{938C6A64-0247-6E1C-B1C7-EEE463530A5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74968" y="1768423"/>
            <a:ext cx="640298" cy="640298"/>
          </a:xfrm>
          <a:prstGeom prst="rect">
            <a:avLst/>
          </a:prstGeom>
        </p:spPr>
      </p:pic>
      <p:pic>
        <p:nvPicPr>
          <p:cNvPr id="106" name="Picture 105">
            <a:extLst>
              <a:ext uri="{FF2B5EF4-FFF2-40B4-BE49-F238E27FC236}">
                <a16:creationId xmlns:a16="http://schemas.microsoft.com/office/drawing/2014/main" id="{E8A9FB30-DC79-D429-587B-5976B8FA988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flipH="1">
            <a:off x="8202418" y="4126652"/>
            <a:ext cx="691996" cy="691996"/>
          </a:xfrm>
          <a:prstGeom prst="rect">
            <a:avLst/>
          </a:prstGeom>
        </p:spPr>
      </p:pic>
      <p:pic>
        <p:nvPicPr>
          <p:cNvPr id="107" name="Picture 106">
            <a:extLst>
              <a:ext uri="{FF2B5EF4-FFF2-40B4-BE49-F238E27FC236}">
                <a16:creationId xmlns:a16="http://schemas.microsoft.com/office/drawing/2014/main" id="{6DFD1C64-0A65-3F4D-B3EC-0399F28630A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07385" y="3046128"/>
            <a:ext cx="751570" cy="751570"/>
          </a:xfrm>
          <a:prstGeom prst="rect">
            <a:avLst/>
          </a:prstGeom>
        </p:spPr>
      </p:pic>
      <p:pic>
        <p:nvPicPr>
          <p:cNvPr id="25" name="Picture 24">
            <a:extLst>
              <a:ext uri="{FF2B5EF4-FFF2-40B4-BE49-F238E27FC236}">
                <a16:creationId xmlns:a16="http://schemas.microsoft.com/office/drawing/2014/main" id="{00452189-FD82-454A-200D-53EDA6656C2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16200000">
            <a:off x="1798306" y="3763415"/>
            <a:ext cx="4987020" cy="45719"/>
          </a:xfrm>
          <a:prstGeom prst="rect">
            <a:avLst/>
          </a:prstGeom>
        </p:spPr>
      </p:pic>
      <p:sp>
        <p:nvSpPr>
          <p:cNvPr id="26" name="Flowchart: Connector 25">
            <a:extLst>
              <a:ext uri="{FF2B5EF4-FFF2-40B4-BE49-F238E27FC236}">
                <a16:creationId xmlns:a16="http://schemas.microsoft.com/office/drawing/2014/main" id="{5FC33E0B-6E4A-C417-D5ED-C2C8D422506C}"/>
              </a:ext>
            </a:extLst>
          </p:cNvPr>
          <p:cNvSpPr/>
          <p:nvPr/>
        </p:nvSpPr>
        <p:spPr>
          <a:xfrm>
            <a:off x="585091" y="3585946"/>
            <a:ext cx="265289" cy="231422"/>
          </a:xfrm>
          <a:prstGeom prst="flowChartConnector">
            <a:avLst/>
          </a:prstGeom>
          <a:solidFill>
            <a:schemeClr val="accent1">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lowchart: Connector 26">
            <a:extLst>
              <a:ext uri="{FF2B5EF4-FFF2-40B4-BE49-F238E27FC236}">
                <a16:creationId xmlns:a16="http://schemas.microsoft.com/office/drawing/2014/main" id="{2C11EC19-5B92-89BD-CAC9-5C18890C3A8B}"/>
              </a:ext>
            </a:extLst>
          </p:cNvPr>
          <p:cNvSpPr/>
          <p:nvPr/>
        </p:nvSpPr>
        <p:spPr>
          <a:xfrm>
            <a:off x="2451283" y="3508141"/>
            <a:ext cx="265289" cy="231422"/>
          </a:xfrm>
          <a:prstGeom prst="flowChartConnector">
            <a:avLst/>
          </a:prstGeom>
          <a:solidFill>
            <a:schemeClr val="accent1">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8465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1F28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0466" y="27709"/>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425859" y="366001"/>
            <a:ext cx="5893904"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5400" dirty="0">
                <a:solidFill>
                  <a:srgbClr val="000000"/>
                </a:solidFill>
                <a:latin typeface="Gotham Black" panose="02000504050000020004"/>
              </a:rPr>
              <a:t>Board of Directors</a:t>
            </a:r>
            <a:endParaRPr lang="en-CA" sz="5400" dirty="0">
              <a:latin typeface="Gotham Black" panose="02000504050000020004"/>
            </a:endParaRP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578632" y="1325289"/>
            <a:ext cx="4937652" cy="45719"/>
          </a:xfrm>
          <a:prstGeom prst="rect">
            <a:avLst/>
          </a:prstGeom>
        </p:spPr>
      </p:pic>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8582893" y="3248891"/>
            <a:ext cx="6857999" cy="360216"/>
          </a:xfrm>
          <a:prstGeom prst="rect">
            <a:avLst/>
          </a:prstGeom>
        </p:spPr>
      </p:pic>
      <p:sp>
        <p:nvSpPr>
          <p:cNvPr id="13" name="TextBox 12">
            <a:extLst>
              <a:ext uri="{FF2B5EF4-FFF2-40B4-BE49-F238E27FC236}">
                <a16:creationId xmlns:a16="http://schemas.microsoft.com/office/drawing/2014/main" id="{99DA4E89-E3BD-42F1-AA98-E4C2252AB538}"/>
              </a:ext>
            </a:extLst>
          </p:cNvPr>
          <p:cNvSpPr txBox="1"/>
          <p:nvPr/>
        </p:nvSpPr>
        <p:spPr>
          <a:xfrm>
            <a:off x="702942" y="1861613"/>
            <a:ext cx="5299747" cy="5109091"/>
          </a:xfrm>
          <a:prstGeom prst="rect">
            <a:avLst/>
          </a:prstGeom>
          <a:noFill/>
        </p:spPr>
        <p:txBody>
          <a:bodyPr wrap="square" rtlCol="0">
            <a:spAutoFit/>
          </a:bodyPr>
          <a:lstStyle/>
          <a:p>
            <a:r>
              <a:rPr lang="en-US" sz="2800" b="1" dirty="0">
                <a:solidFill>
                  <a:srgbClr val="002060"/>
                </a:solidFill>
              </a:rPr>
              <a:t>Myrna</a:t>
            </a:r>
            <a:r>
              <a:rPr lang="en-US" sz="2800" dirty="0">
                <a:solidFill>
                  <a:srgbClr val="002060"/>
                </a:solidFill>
              </a:rPr>
              <a:t> Adams          Board Chair</a:t>
            </a:r>
          </a:p>
          <a:p>
            <a:r>
              <a:rPr lang="en-US" sz="2800" b="1" dirty="0">
                <a:solidFill>
                  <a:srgbClr val="002060"/>
                </a:solidFill>
              </a:rPr>
              <a:t>Peter</a:t>
            </a:r>
            <a:r>
              <a:rPr lang="en-US" sz="2800" dirty="0">
                <a:solidFill>
                  <a:srgbClr val="002060"/>
                </a:solidFill>
              </a:rPr>
              <a:t> Howarth         Treasurer</a:t>
            </a:r>
          </a:p>
          <a:p>
            <a:r>
              <a:rPr lang="en-US" sz="2800" b="1" dirty="0">
                <a:solidFill>
                  <a:srgbClr val="002060"/>
                </a:solidFill>
              </a:rPr>
              <a:t>Ray</a:t>
            </a:r>
            <a:r>
              <a:rPr lang="en-US" sz="2800" dirty="0">
                <a:solidFill>
                  <a:srgbClr val="002060"/>
                </a:solidFill>
              </a:rPr>
              <a:t> Applebaum       Secretary</a:t>
            </a:r>
          </a:p>
          <a:p>
            <a:r>
              <a:rPr lang="en-US" sz="2800" b="1" dirty="0">
                <a:solidFill>
                  <a:srgbClr val="002060"/>
                </a:solidFill>
              </a:rPr>
              <a:t>Sandeep</a:t>
            </a:r>
            <a:r>
              <a:rPr lang="en-US" sz="2800" dirty="0">
                <a:solidFill>
                  <a:srgbClr val="002060"/>
                </a:solidFill>
              </a:rPr>
              <a:t> Dhupar      Director</a:t>
            </a:r>
          </a:p>
          <a:p>
            <a:r>
              <a:rPr lang="en-US" sz="2800" b="1" dirty="0">
                <a:solidFill>
                  <a:srgbClr val="002060"/>
                </a:solidFill>
              </a:rPr>
              <a:t>Donna</a:t>
            </a:r>
            <a:r>
              <a:rPr lang="en-US" sz="2800" dirty="0">
                <a:solidFill>
                  <a:srgbClr val="002060"/>
                </a:solidFill>
              </a:rPr>
              <a:t> Kern               Director</a:t>
            </a:r>
          </a:p>
          <a:p>
            <a:r>
              <a:rPr lang="en-US" sz="2800" b="1" dirty="0">
                <a:solidFill>
                  <a:srgbClr val="002060"/>
                </a:solidFill>
              </a:rPr>
              <a:t>Ann</a:t>
            </a:r>
            <a:r>
              <a:rPr lang="en-US" sz="2800" dirty="0">
                <a:solidFill>
                  <a:srgbClr val="002060"/>
                </a:solidFill>
              </a:rPr>
              <a:t> Murphy              Director</a:t>
            </a: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a:p>
            <a:endParaRPr lang="en-US" dirty="0"/>
          </a:p>
        </p:txBody>
      </p:sp>
      <p:sp>
        <p:nvSpPr>
          <p:cNvPr id="14" name="Rectangle: Top Corners Rounded 4">
            <a:extLst>
              <a:ext uri="{FF2B5EF4-FFF2-40B4-BE49-F238E27FC236}">
                <a16:creationId xmlns:a16="http://schemas.microsoft.com/office/drawing/2014/main" id="{114C76C7-4C8C-4740-8F83-499136768D6B}"/>
              </a:ext>
            </a:extLst>
          </p:cNvPr>
          <p:cNvSpPr txBox="1"/>
          <p:nvPr/>
        </p:nvSpPr>
        <p:spPr>
          <a:xfrm>
            <a:off x="702942" y="4362450"/>
            <a:ext cx="5123030" cy="2129548"/>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CA" sz="2800" b="0" i="0" u="none" strike="noStrike" kern="1200" cap="none" spc="0" normalizeH="0" baseline="0" noProof="0" dirty="0">
              <a:ln>
                <a:noFill/>
              </a:ln>
              <a:solidFill>
                <a:srgbClr val="000000"/>
              </a:solidFill>
              <a:effectLst/>
              <a:uLnTx/>
              <a:uFillTx/>
              <a:ea typeface="+mn-ea"/>
              <a:cs typeface="+mn-cs"/>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srgbClr val="000000"/>
                </a:solidFill>
                <a:effectLst/>
                <a:uLnTx/>
                <a:uFillTx/>
                <a:ea typeface="+mn-ea"/>
                <a:cs typeface="+mn-cs"/>
              </a:rPr>
              <a:t>Provide project support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srgbClr val="000000"/>
                </a:solidFill>
                <a:effectLst/>
                <a:uLnTx/>
                <a:uFillTx/>
                <a:ea typeface="+mn-ea"/>
                <a:cs typeface="+mn-cs"/>
              </a:rPr>
              <a:t>Apply for charitable status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srgbClr val="000000"/>
                </a:solidFill>
                <a:effectLst/>
                <a:uLnTx/>
                <a:uFillTx/>
                <a:ea typeface="+mn-ea"/>
                <a:cs typeface="+mn-cs"/>
              </a:rPr>
              <a:t>Organize AGM for spring 2023</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a:ln>
                  <a:noFill/>
                </a:ln>
                <a:solidFill>
                  <a:srgbClr val="000000"/>
                </a:solidFill>
                <a:effectLst/>
                <a:uLnTx/>
                <a:uFillTx/>
                <a:ea typeface="+mn-ea"/>
                <a:cs typeface="+mn-cs"/>
              </a:rPr>
              <a:t>Develop election procedures</a:t>
            </a:r>
          </a:p>
        </p:txBody>
      </p:sp>
      <p:sp>
        <p:nvSpPr>
          <p:cNvPr id="12" name="Oval 11">
            <a:extLst>
              <a:ext uri="{FF2B5EF4-FFF2-40B4-BE49-F238E27FC236}">
                <a16:creationId xmlns:a16="http://schemas.microsoft.com/office/drawing/2014/main" id="{E623FF0F-D4C5-48B1-5F2F-ABA0CB2946A5}"/>
              </a:ext>
            </a:extLst>
          </p:cNvPr>
          <p:cNvSpPr/>
          <p:nvPr/>
        </p:nvSpPr>
        <p:spPr>
          <a:xfrm>
            <a:off x="6122683" y="1765043"/>
            <a:ext cx="3314439" cy="3327912"/>
          </a:xfrm>
          <a:prstGeom prst="ellipse">
            <a:avLst/>
          </a:prstGeom>
          <a:solidFill>
            <a:srgbClr val="1F285A"/>
          </a:solidFill>
          <a:ln>
            <a:solidFill>
              <a:srgbClr val="1F28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ysClr val="windowText" lastClr="000000"/>
                </a:solidFill>
              </a:ln>
              <a:solidFill>
                <a:srgbClr val="1F285A"/>
              </a:solidFill>
            </a:endParaRPr>
          </a:p>
        </p:txBody>
      </p:sp>
      <p:pic>
        <p:nvPicPr>
          <p:cNvPr id="15" name="Graphic 14" descr="Cheers with solid fill">
            <a:extLst>
              <a:ext uri="{FF2B5EF4-FFF2-40B4-BE49-F238E27FC236}">
                <a16:creationId xmlns:a16="http://schemas.microsoft.com/office/drawing/2014/main" id="{FC7987E3-603D-49E1-7C39-5862DB5B76E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18237" y="2150422"/>
            <a:ext cx="2714185" cy="2714185"/>
          </a:xfrm>
          <a:prstGeom prst="rect">
            <a:avLst/>
          </a:prstGeom>
        </p:spPr>
      </p:pic>
    </p:spTree>
    <p:extLst>
      <p:ext uri="{BB962C8B-B14F-4D97-AF65-F5344CB8AC3E}">
        <p14:creationId xmlns:p14="http://schemas.microsoft.com/office/powerpoint/2010/main" val="4255512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FAB516"/>
          </a:solidFill>
          <a:ln>
            <a:solidFill>
              <a:srgbClr val="FAB5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582893" y="3248892"/>
            <a:ext cx="6857999" cy="360216"/>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5" y="0"/>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507715" y="1475960"/>
            <a:ext cx="2734492"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Housing</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657927" y="3406140"/>
            <a:ext cx="4937652" cy="45719"/>
          </a:xfrm>
          <a:prstGeom prst="rect">
            <a:avLst/>
          </a:prstGeom>
        </p:spPr>
      </p:pic>
      <p:pic>
        <p:nvPicPr>
          <p:cNvPr id="2" name="Picture 1">
            <a:extLst>
              <a:ext uri="{FF2B5EF4-FFF2-40B4-BE49-F238E27FC236}">
                <a16:creationId xmlns:a16="http://schemas.microsoft.com/office/drawing/2014/main" id="{BAE44E43-9B33-4EC6-A253-C1F1F2A3B405}"/>
              </a:ext>
            </a:extLst>
          </p:cNvPr>
          <p:cNvPicPr>
            <a:picLocks noChangeAspect="1"/>
          </p:cNvPicPr>
          <p:nvPr/>
        </p:nvPicPr>
        <p:blipFill>
          <a:blip r:embed="rId6"/>
          <a:stretch>
            <a:fillRect/>
          </a:stretch>
        </p:blipFill>
        <p:spPr>
          <a:xfrm>
            <a:off x="6034263" y="1702511"/>
            <a:ext cx="3466206" cy="3452978"/>
          </a:xfrm>
          <a:prstGeom prst="rect">
            <a:avLst/>
          </a:prstGeom>
        </p:spPr>
      </p:pic>
      <p:sp>
        <p:nvSpPr>
          <p:cNvPr id="12" name="TextBox 14">
            <a:extLst>
              <a:ext uri="{FF2B5EF4-FFF2-40B4-BE49-F238E27FC236}">
                <a16:creationId xmlns:a16="http://schemas.microsoft.com/office/drawing/2014/main" id="{3C39FCF9-1CF8-43AF-BC8B-492285DBC3B8}"/>
              </a:ext>
            </a:extLst>
          </p:cNvPr>
          <p:cNvSpPr txBox="1"/>
          <p:nvPr/>
        </p:nvSpPr>
        <p:spPr>
          <a:xfrm>
            <a:off x="507715" y="2399290"/>
            <a:ext cx="33097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Roundtable</a:t>
            </a:r>
          </a:p>
        </p:txBody>
      </p:sp>
      <p:sp>
        <p:nvSpPr>
          <p:cNvPr id="3" name="TextBox 2">
            <a:extLst>
              <a:ext uri="{FF2B5EF4-FFF2-40B4-BE49-F238E27FC236}">
                <a16:creationId xmlns:a16="http://schemas.microsoft.com/office/drawing/2014/main" id="{CBC8F9EB-422D-4370-AF2C-C483F222A4D0}"/>
              </a:ext>
            </a:extLst>
          </p:cNvPr>
          <p:cNvSpPr txBox="1"/>
          <p:nvPr/>
        </p:nvSpPr>
        <p:spPr>
          <a:xfrm>
            <a:off x="507715" y="3811012"/>
            <a:ext cx="5129427" cy="1815882"/>
          </a:xfrm>
          <a:prstGeom prst="rect">
            <a:avLst/>
          </a:prstGeom>
          <a:noFill/>
        </p:spPr>
        <p:txBody>
          <a:bodyPr wrap="square" rtlCol="0">
            <a:spAutoFit/>
          </a:bodyPr>
          <a:lstStyle/>
          <a:p>
            <a:r>
              <a:rPr lang="en-US" sz="2800" dirty="0"/>
              <a:t>Identify and promote next step living options that support and address Peel older adult financial, social, and physical housing needs</a:t>
            </a:r>
          </a:p>
        </p:txBody>
      </p:sp>
    </p:spTree>
    <p:extLst>
      <p:ext uri="{BB962C8B-B14F-4D97-AF65-F5344CB8AC3E}">
        <p14:creationId xmlns:p14="http://schemas.microsoft.com/office/powerpoint/2010/main" val="309234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E98C24"/>
          </a:solidFill>
          <a:ln>
            <a:solidFill>
              <a:srgbClr val="E98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596748" y="3262746"/>
            <a:ext cx="6857999" cy="332507"/>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5" y="0"/>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553492" y="1454996"/>
            <a:ext cx="4303275"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Healthy Aging</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654488" y="3383280"/>
            <a:ext cx="4937652" cy="45719"/>
          </a:xfrm>
          <a:prstGeom prst="rect">
            <a:avLst/>
          </a:prstGeom>
        </p:spPr>
      </p:pic>
      <p:pic>
        <p:nvPicPr>
          <p:cNvPr id="2" name="Picture 1">
            <a:extLst>
              <a:ext uri="{FF2B5EF4-FFF2-40B4-BE49-F238E27FC236}">
                <a16:creationId xmlns:a16="http://schemas.microsoft.com/office/drawing/2014/main" id="{58E4DA31-9F62-482D-92E6-FEDBFD4B8F4B}"/>
              </a:ext>
            </a:extLst>
          </p:cNvPr>
          <p:cNvPicPr>
            <a:picLocks noChangeAspect="1"/>
          </p:cNvPicPr>
          <p:nvPr/>
        </p:nvPicPr>
        <p:blipFill>
          <a:blip r:embed="rId6"/>
          <a:stretch>
            <a:fillRect/>
          </a:stretch>
        </p:blipFill>
        <p:spPr>
          <a:xfrm>
            <a:off x="6094371" y="1752985"/>
            <a:ext cx="3392499" cy="3379599"/>
          </a:xfrm>
          <a:prstGeom prst="rect">
            <a:avLst/>
          </a:prstGeom>
        </p:spPr>
      </p:pic>
      <p:sp>
        <p:nvSpPr>
          <p:cNvPr id="12" name="TextBox 14">
            <a:extLst>
              <a:ext uri="{FF2B5EF4-FFF2-40B4-BE49-F238E27FC236}">
                <a16:creationId xmlns:a16="http://schemas.microsoft.com/office/drawing/2014/main" id="{6CF27201-7166-4647-B31B-70086A2CC360}"/>
              </a:ext>
            </a:extLst>
          </p:cNvPr>
          <p:cNvSpPr txBox="1"/>
          <p:nvPr/>
        </p:nvSpPr>
        <p:spPr>
          <a:xfrm>
            <a:off x="540930" y="2378326"/>
            <a:ext cx="33097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Roundtable</a:t>
            </a:r>
          </a:p>
        </p:txBody>
      </p:sp>
      <p:sp>
        <p:nvSpPr>
          <p:cNvPr id="3" name="TextBox 2">
            <a:extLst>
              <a:ext uri="{FF2B5EF4-FFF2-40B4-BE49-F238E27FC236}">
                <a16:creationId xmlns:a16="http://schemas.microsoft.com/office/drawing/2014/main" id="{A5EAB02E-1669-48D6-9F68-08F7CD9A755E}"/>
              </a:ext>
            </a:extLst>
          </p:cNvPr>
          <p:cNvSpPr txBox="1"/>
          <p:nvPr/>
        </p:nvSpPr>
        <p:spPr>
          <a:xfrm>
            <a:off x="546352" y="3675439"/>
            <a:ext cx="5357517" cy="2246769"/>
          </a:xfrm>
          <a:prstGeom prst="rect">
            <a:avLst/>
          </a:prstGeom>
          <a:noFill/>
        </p:spPr>
        <p:txBody>
          <a:bodyPr wrap="square" rtlCol="0">
            <a:spAutoFit/>
          </a:bodyPr>
          <a:lstStyle/>
          <a:p>
            <a:r>
              <a:rPr lang="en-US" sz="2800" dirty="0"/>
              <a:t>Support opportunities for healthy choices that enhance independence and quality of life and connect Peel older adults </a:t>
            </a:r>
          </a:p>
          <a:p>
            <a:r>
              <a:rPr lang="en-US" sz="2800" dirty="0"/>
              <a:t>with services that assist them</a:t>
            </a:r>
          </a:p>
        </p:txBody>
      </p:sp>
    </p:spTree>
    <p:extLst>
      <p:ext uri="{BB962C8B-B14F-4D97-AF65-F5344CB8AC3E}">
        <p14:creationId xmlns:p14="http://schemas.microsoft.com/office/powerpoint/2010/main" val="2163458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E23F28"/>
          </a:solidFill>
          <a:ln>
            <a:solidFill>
              <a:srgbClr val="E23F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596748" y="3262746"/>
            <a:ext cx="6857999" cy="332507"/>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5" y="0"/>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602595" y="1381841"/>
            <a:ext cx="2598135"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Safety</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644072" y="3383280"/>
            <a:ext cx="4937652" cy="45719"/>
          </a:xfrm>
          <a:prstGeom prst="rect">
            <a:avLst/>
          </a:prstGeom>
        </p:spPr>
      </p:pic>
      <p:pic>
        <p:nvPicPr>
          <p:cNvPr id="2" name="Picture 1">
            <a:extLst>
              <a:ext uri="{FF2B5EF4-FFF2-40B4-BE49-F238E27FC236}">
                <a16:creationId xmlns:a16="http://schemas.microsoft.com/office/drawing/2014/main" id="{9766FDA8-3FA4-475D-94DF-3C83CEDD34BD}"/>
              </a:ext>
            </a:extLst>
          </p:cNvPr>
          <p:cNvPicPr>
            <a:picLocks noChangeAspect="1"/>
          </p:cNvPicPr>
          <p:nvPr/>
        </p:nvPicPr>
        <p:blipFill>
          <a:blip r:embed="rId6"/>
          <a:stretch>
            <a:fillRect/>
          </a:stretch>
        </p:blipFill>
        <p:spPr>
          <a:xfrm>
            <a:off x="6034263" y="1726080"/>
            <a:ext cx="3418888" cy="3405840"/>
          </a:xfrm>
          <a:prstGeom prst="rect">
            <a:avLst/>
          </a:prstGeom>
        </p:spPr>
      </p:pic>
      <p:sp>
        <p:nvSpPr>
          <p:cNvPr id="12" name="TextBox 14">
            <a:extLst>
              <a:ext uri="{FF2B5EF4-FFF2-40B4-BE49-F238E27FC236}">
                <a16:creationId xmlns:a16="http://schemas.microsoft.com/office/drawing/2014/main" id="{21D0046E-7A84-4495-A6F1-1238A1E1A4AC}"/>
              </a:ext>
            </a:extLst>
          </p:cNvPr>
          <p:cNvSpPr txBox="1"/>
          <p:nvPr/>
        </p:nvSpPr>
        <p:spPr>
          <a:xfrm>
            <a:off x="602595" y="2269076"/>
            <a:ext cx="33097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Roundtable</a:t>
            </a:r>
          </a:p>
        </p:txBody>
      </p:sp>
      <p:sp>
        <p:nvSpPr>
          <p:cNvPr id="3" name="TextBox 2">
            <a:extLst>
              <a:ext uri="{FF2B5EF4-FFF2-40B4-BE49-F238E27FC236}">
                <a16:creationId xmlns:a16="http://schemas.microsoft.com/office/drawing/2014/main" id="{A9335DA7-71FB-4FC3-8F7C-F16104C0A4E4}"/>
              </a:ext>
            </a:extLst>
          </p:cNvPr>
          <p:cNvSpPr txBox="1"/>
          <p:nvPr/>
        </p:nvSpPr>
        <p:spPr>
          <a:xfrm>
            <a:off x="644072" y="3660277"/>
            <a:ext cx="5320460" cy="1815882"/>
          </a:xfrm>
          <a:prstGeom prst="rect">
            <a:avLst/>
          </a:prstGeom>
          <a:noFill/>
        </p:spPr>
        <p:txBody>
          <a:bodyPr wrap="square" rtlCol="0">
            <a:spAutoFit/>
          </a:bodyPr>
          <a:lstStyle/>
          <a:p>
            <a:r>
              <a:rPr lang="en-US" sz="2800" dirty="0"/>
              <a:t>Raise awareness of safety issues so Peel older adults can recognize the risks of harm and respond with appropriate actions</a:t>
            </a:r>
          </a:p>
        </p:txBody>
      </p:sp>
    </p:spTree>
    <p:extLst>
      <p:ext uri="{BB962C8B-B14F-4D97-AF65-F5344CB8AC3E}">
        <p14:creationId xmlns:p14="http://schemas.microsoft.com/office/powerpoint/2010/main" val="193597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337BC0"/>
          </a:solidFill>
          <a:ln>
            <a:solidFill>
              <a:srgbClr val="337B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596748" y="3262746"/>
            <a:ext cx="6857999" cy="332507"/>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5" y="0"/>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631960" y="876493"/>
            <a:ext cx="3925957" cy="17543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Building Community</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680221" y="3507311"/>
            <a:ext cx="4937652" cy="45719"/>
          </a:xfrm>
          <a:prstGeom prst="rect">
            <a:avLst/>
          </a:prstGeom>
        </p:spPr>
      </p:pic>
      <p:pic>
        <p:nvPicPr>
          <p:cNvPr id="2" name="Picture 1">
            <a:extLst>
              <a:ext uri="{FF2B5EF4-FFF2-40B4-BE49-F238E27FC236}">
                <a16:creationId xmlns:a16="http://schemas.microsoft.com/office/drawing/2014/main" id="{0B768AE2-8EEA-46A4-A047-3190F75C2F7F}"/>
              </a:ext>
            </a:extLst>
          </p:cNvPr>
          <p:cNvPicPr>
            <a:picLocks noChangeAspect="1"/>
          </p:cNvPicPr>
          <p:nvPr/>
        </p:nvPicPr>
        <p:blipFill>
          <a:blip r:embed="rId6"/>
          <a:stretch>
            <a:fillRect/>
          </a:stretch>
        </p:blipFill>
        <p:spPr>
          <a:xfrm>
            <a:off x="6133401" y="1752985"/>
            <a:ext cx="3314439" cy="3327913"/>
          </a:xfrm>
          <a:prstGeom prst="rect">
            <a:avLst/>
          </a:prstGeom>
        </p:spPr>
      </p:pic>
      <p:sp>
        <p:nvSpPr>
          <p:cNvPr id="12" name="TextBox 14">
            <a:extLst>
              <a:ext uri="{FF2B5EF4-FFF2-40B4-BE49-F238E27FC236}">
                <a16:creationId xmlns:a16="http://schemas.microsoft.com/office/drawing/2014/main" id="{D0FF0552-B5F2-4160-83C0-C3DD2A5060D8}"/>
              </a:ext>
            </a:extLst>
          </p:cNvPr>
          <p:cNvSpPr txBox="1"/>
          <p:nvPr/>
        </p:nvSpPr>
        <p:spPr>
          <a:xfrm>
            <a:off x="631960" y="2525054"/>
            <a:ext cx="33097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Roundtable</a:t>
            </a:r>
          </a:p>
        </p:txBody>
      </p:sp>
      <p:sp>
        <p:nvSpPr>
          <p:cNvPr id="3" name="TextBox 2">
            <a:extLst>
              <a:ext uri="{FF2B5EF4-FFF2-40B4-BE49-F238E27FC236}">
                <a16:creationId xmlns:a16="http://schemas.microsoft.com/office/drawing/2014/main" id="{D1B11CDF-DA1D-43D6-83FB-0D782A55D585}"/>
              </a:ext>
            </a:extLst>
          </p:cNvPr>
          <p:cNvSpPr txBox="1"/>
          <p:nvPr/>
        </p:nvSpPr>
        <p:spPr>
          <a:xfrm>
            <a:off x="631960" y="3734121"/>
            <a:ext cx="5005182" cy="2677656"/>
          </a:xfrm>
          <a:prstGeom prst="rect">
            <a:avLst/>
          </a:prstGeom>
          <a:noFill/>
        </p:spPr>
        <p:txBody>
          <a:bodyPr wrap="square" rtlCol="0">
            <a:spAutoFit/>
          </a:bodyPr>
          <a:lstStyle/>
          <a:p>
            <a:r>
              <a:rPr lang="en-US" sz="2800" dirty="0"/>
              <a:t>Empower Peel older adults to be engaged in their community through civic engagement and volunteerism, social and physical participation, and lifelong </a:t>
            </a:r>
          </a:p>
          <a:p>
            <a:r>
              <a:rPr lang="en-US" sz="2800" dirty="0"/>
              <a:t>learning opportunities</a:t>
            </a:r>
          </a:p>
        </p:txBody>
      </p:sp>
    </p:spTree>
    <p:extLst>
      <p:ext uri="{BB962C8B-B14F-4D97-AF65-F5344CB8AC3E}">
        <p14:creationId xmlns:p14="http://schemas.microsoft.com/office/powerpoint/2010/main" val="1388694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99CA3E"/>
          </a:solidFill>
          <a:ln>
            <a:solidFill>
              <a:srgbClr val="99CA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596748" y="3262746"/>
            <a:ext cx="6857999" cy="332507"/>
          </a:xfrm>
          <a:prstGeom prst="rect">
            <a:avLst/>
          </a:prstGeom>
        </p:spPr>
      </p:pic>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655" y="0"/>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680221" y="1713753"/>
            <a:ext cx="5893904"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b="1" dirty="0">
                <a:solidFill>
                  <a:srgbClr val="1F285A"/>
                </a:solidFill>
                <a:latin typeface="Gotham Black" panose="02000504050000020004" pitchFamily="2" charset="0"/>
              </a:rPr>
              <a:t>Staying Mobile</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680221" y="3428999"/>
            <a:ext cx="4937652" cy="45719"/>
          </a:xfrm>
          <a:prstGeom prst="rect">
            <a:avLst/>
          </a:prstGeom>
        </p:spPr>
      </p:pic>
      <p:sp>
        <p:nvSpPr>
          <p:cNvPr id="11" name="TextBox 14">
            <a:extLst>
              <a:ext uri="{FF2B5EF4-FFF2-40B4-BE49-F238E27FC236}">
                <a16:creationId xmlns:a16="http://schemas.microsoft.com/office/drawing/2014/main" id="{A88E2C2D-E142-C446-9B64-AE5EDB8A2628}"/>
              </a:ext>
            </a:extLst>
          </p:cNvPr>
          <p:cNvSpPr txBox="1"/>
          <p:nvPr/>
        </p:nvSpPr>
        <p:spPr>
          <a:xfrm>
            <a:off x="666056" y="2534219"/>
            <a:ext cx="33097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solidFill>
                  <a:srgbClr val="2A3578"/>
                </a:solidFill>
              </a:rPr>
              <a:t>Roundtable</a:t>
            </a:r>
          </a:p>
        </p:txBody>
      </p:sp>
      <p:pic>
        <p:nvPicPr>
          <p:cNvPr id="2" name="Picture 1">
            <a:extLst>
              <a:ext uri="{FF2B5EF4-FFF2-40B4-BE49-F238E27FC236}">
                <a16:creationId xmlns:a16="http://schemas.microsoft.com/office/drawing/2014/main" id="{6D9F3F9F-9420-4C7E-B8CA-103FF9E44C0E}"/>
              </a:ext>
            </a:extLst>
          </p:cNvPr>
          <p:cNvPicPr>
            <a:picLocks noChangeAspect="1"/>
          </p:cNvPicPr>
          <p:nvPr/>
        </p:nvPicPr>
        <p:blipFill>
          <a:blip r:embed="rId6"/>
          <a:stretch>
            <a:fillRect/>
          </a:stretch>
        </p:blipFill>
        <p:spPr>
          <a:xfrm>
            <a:off x="6221624" y="1809050"/>
            <a:ext cx="3274444" cy="3274444"/>
          </a:xfrm>
          <a:prstGeom prst="rect">
            <a:avLst/>
          </a:prstGeom>
        </p:spPr>
      </p:pic>
      <p:sp>
        <p:nvSpPr>
          <p:cNvPr id="3" name="TextBox 2">
            <a:extLst>
              <a:ext uri="{FF2B5EF4-FFF2-40B4-BE49-F238E27FC236}">
                <a16:creationId xmlns:a16="http://schemas.microsoft.com/office/drawing/2014/main" id="{A5E50FBD-4AB7-4059-AEDF-2E9730A50FBF}"/>
              </a:ext>
            </a:extLst>
          </p:cNvPr>
          <p:cNvSpPr txBox="1"/>
          <p:nvPr/>
        </p:nvSpPr>
        <p:spPr>
          <a:xfrm>
            <a:off x="666056" y="3847772"/>
            <a:ext cx="5555568" cy="1815882"/>
          </a:xfrm>
          <a:prstGeom prst="rect">
            <a:avLst/>
          </a:prstGeom>
          <a:noFill/>
        </p:spPr>
        <p:txBody>
          <a:bodyPr wrap="square" rtlCol="0">
            <a:spAutoFit/>
          </a:bodyPr>
          <a:lstStyle/>
          <a:p>
            <a:r>
              <a:rPr lang="en-US" sz="2800" dirty="0"/>
              <a:t>Establish safe, active transportation through connected communities and promote age-friendly rural and urban transportation options in Peel</a:t>
            </a:r>
          </a:p>
        </p:txBody>
      </p:sp>
    </p:spTree>
    <p:extLst>
      <p:ext uri="{BB962C8B-B14F-4D97-AF65-F5344CB8AC3E}">
        <p14:creationId xmlns:p14="http://schemas.microsoft.com/office/powerpoint/2010/main" val="245081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947077" y="1722585"/>
            <a:ext cx="9736761" cy="3877425"/>
          </a:xfrm>
          <a:prstGeom prst="rect">
            <a:avLst/>
          </a:prstGeom>
          <a:noFill/>
          <a:ln>
            <a:solidFill>
              <a:schemeClr val="bg1"/>
            </a:solidFill>
          </a:ln>
          <a:effectLst/>
        </p:spPr>
        <p:txBody>
          <a:bodyPr spcFirstLastPara="0" vert="horz" wrap="square" lIns="99568" tIns="8891" rIns="8891" bIns="8891" numCol="1" spcCol="1270" anchor="ctr" anchorCtr="0">
            <a:noAutofit/>
          </a:bodyPr>
          <a:lstStyle/>
          <a:p>
            <a:pPr marL="571486" indent="-571486">
              <a:buFont typeface="Arial" panose="020B0604020202020204" pitchFamily="34" charset="0"/>
              <a:buChar char="•"/>
            </a:pPr>
            <a:r>
              <a:rPr lang="en-US" sz="4000" dirty="0">
                <a:solidFill>
                  <a:schemeClr val="tx1">
                    <a:alpha val="80000"/>
                  </a:schemeClr>
                </a:solidFill>
              </a:rPr>
              <a:t>Not-for-profit organizations</a:t>
            </a:r>
          </a:p>
          <a:p>
            <a:pPr marL="571486" indent="-571486">
              <a:buFont typeface="Arial" panose="020B0604020202020204" pitchFamily="34" charset="0"/>
              <a:buChar char="•"/>
            </a:pPr>
            <a:r>
              <a:rPr lang="en-US" sz="4000" dirty="0">
                <a:solidFill>
                  <a:schemeClr val="tx1">
                    <a:alpha val="80000"/>
                  </a:schemeClr>
                </a:solidFill>
              </a:rPr>
              <a:t>Senior serving businesses</a:t>
            </a:r>
          </a:p>
          <a:p>
            <a:pPr marL="571486" indent="-571486">
              <a:buFont typeface="Arial" panose="020B0604020202020204" pitchFamily="34" charset="0"/>
              <a:buChar char="•"/>
            </a:pPr>
            <a:r>
              <a:rPr lang="en-US" sz="4000" dirty="0">
                <a:solidFill>
                  <a:schemeClr val="tx1">
                    <a:alpha val="80000"/>
                  </a:schemeClr>
                </a:solidFill>
              </a:rPr>
              <a:t>Government</a:t>
            </a:r>
          </a:p>
          <a:p>
            <a:pPr marL="571486" indent="-571486">
              <a:buFont typeface="Arial" panose="020B0604020202020204" pitchFamily="34" charset="0"/>
              <a:buChar char="•"/>
            </a:pPr>
            <a:r>
              <a:rPr lang="en-US" sz="4000" dirty="0">
                <a:solidFill>
                  <a:schemeClr val="tx1">
                    <a:alpha val="80000"/>
                  </a:schemeClr>
                </a:solidFill>
              </a:rPr>
              <a:t>Research and academia</a:t>
            </a:r>
          </a:p>
          <a:p>
            <a:pPr marL="571486" indent="-571486">
              <a:buFont typeface="Arial" panose="020B0604020202020204" pitchFamily="34" charset="0"/>
              <a:buChar char="•"/>
            </a:pPr>
            <a:r>
              <a:rPr lang="en-US" sz="4000" dirty="0">
                <a:solidFill>
                  <a:schemeClr val="tx1">
                    <a:alpha val="80000"/>
                  </a:schemeClr>
                </a:solidFill>
              </a:rPr>
              <a:t>Health care professionals</a:t>
            </a:r>
          </a:p>
          <a:p>
            <a:pPr marL="571486" indent="-571486">
              <a:buFont typeface="Arial" panose="020B0604020202020204" pitchFamily="34" charset="0"/>
              <a:buChar char="•"/>
            </a:pPr>
            <a:r>
              <a:rPr lang="en-US" sz="4000" dirty="0">
                <a:solidFill>
                  <a:schemeClr val="tx1">
                    <a:alpha val="80000"/>
                  </a:schemeClr>
                </a:solidFill>
              </a:rPr>
              <a:t>Community members</a:t>
            </a: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flipV="1">
            <a:off x="0" y="1257993"/>
            <a:ext cx="9535886" cy="74474"/>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947076" y="334665"/>
            <a:ext cx="5419432" cy="923330"/>
          </a:xfrm>
          <a:prstGeom prst="rect">
            <a:avLst/>
          </a:prstGeom>
          <a:noFill/>
        </p:spPr>
        <p:txBody>
          <a:bodyPr wrap="none" rtlCol="0">
            <a:spAutoFit/>
          </a:bodyPr>
          <a:lstStyle/>
          <a:p>
            <a:r>
              <a:rPr lang="en-US" sz="5400" dirty="0">
                <a:latin typeface="Gotham Black" panose="02000504050000020004"/>
              </a:rPr>
              <a:t>PCoA Membership</a:t>
            </a:r>
            <a:endParaRPr lang="en-CA" sz="5400" dirty="0">
              <a:latin typeface="Gotham Black" panose="02000504050000020004"/>
            </a:endParaRPr>
          </a:p>
        </p:txBody>
      </p:sp>
    </p:spTree>
    <p:extLst>
      <p:ext uri="{BB962C8B-B14F-4D97-AF65-F5344CB8AC3E}">
        <p14:creationId xmlns:p14="http://schemas.microsoft.com/office/powerpoint/2010/main" val="823493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5419432" cy="923330"/>
          </a:xfrm>
          <a:prstGeom prst="rect">
            <a:avLst/>
          </a:prstGeom>
          <a:noFill/>
        </p:spPr>
        <p:txBody>
          <a:bodyPr wrap="none" rtlCol="0">
            <a:spAutoFit/>
          </a:bodyPr>
          <a:lstStyle/>
          <a:p>
            <a:r>
              <a:rPr lang="en-US" sz="5400" dirty="0">
                <a:latin typeface="Gotham Black" panose="02000504050000020004"/>
              </a:rPr>
              <a:t>PCoA Membership</a:t>
            </a:r>
            <a:endParaRPr lang="en-CA" sz="5400" dirty="0">
              <a:latin typeface="Gotham Black" panose="02000504050000020004"/>
            </a:endParaRPr>
          </a:p>
        </p:txBody>
      </p:sp>
      <p:pic>
        <p:nvPicPr>
          <p:cNvPr id="9" name="Picture 8">
            <a:extLst>
              <a:ext uri="{FF2B5EF4-FFF2-40B4-BE49-F238E27FC236}">
                <a16:creationId xmlns:a16="http://schemas.microsoft.com/office/drawing/2014/main" id="{FBF58519-D01F-B33D-D795-3E5070C3B246}"/>
              </a:ext>
            </a:extLst>
          </p:cNvPr>
          <p:cNvPicPr>
            <a:picLocks noChangeAspect="1"/>
          </p:cNvPicPr>
          <p:nvPr/>
        </p:nvPicPr>
        <p:blipFill>
          <a:blip r:embed="rId4"/>
          <a:stretch>
            <a:fillRect/>
          </a:stretch>
        </p:blipFill>
        <p:spPr>
          <a:xfrm>
            <a:off x="6475362" y="1840470"/>
            <a:ext cx="3894050" cy="4815884"/>
          </a:xfrm>
          <a:prstGeom prst="rect">
            <a:avLst/>
          </a:prstGeom>
        </p:spPr>
      </p:pic>
      <p:pic>
        <p:nvPicPr>
          <p:cNvPr id="11" name="Picture 10">
            <a:extLst>
              <a:ext uri="{FF2B5EF4-FFF2-40B4-BE49-F238E27FC236}">
                <a16:creationId xmlns:a16="http://schemas.microsoft.com/office/drawing/2014/main" id="{94CAAE6E-68E4-2A14-F5C4-3419CCDCDDC1}"/>
              </a:ext>
            </a:extLst>
          </p:cNvPr>
          <p:cNvPicPr>
            <a:picLocks noChangeAspect="1"/>
          </p:cNvPicPr>
          <p:nvPr/>
        </p:nvPicPr>
        <p:blipFill>
          <a:blip r:embed="rId5"/>
          <a:stretch>
            <a:fillRect/>
          </a:stretch>
        </p:blipFill>
        <p:spPr>
          <a:xfrm>
            <a:off x="1495436" y="1936841"/>
            <a:ext cx="3866116" cy="4815884"/>
          </a:xfrm>
          <a:prstGeom prst="rect">
            <a:avLst/>
          </a:prstGeom>
        </p:spPr>
      </p:pic>
      <p:pic>
        <p:nvPicPr>
          <p:cNvPr id="12" name="Picture 11">
            <a:extLst>
              <a:ext uri="{FF2B5EF4-FFF2-40B4-BE49-F238E27FC236}">
                <a16:creationId xmlns:a16="http://schemas.microsoft.com/office/drawing/2014/main" id="{ABC8BD36-527B-6F8E-3A42-89BD1ABD9E6F}"/>
              </a:ext>
            </a:extLst>
          </p:cNvPr>
          <p:cNvPicPr>
            <a:picLocks noChangeAspect="1"/>
          </p:cNvPicPr>
          <p:nvPr/>
        </p:nvPicPr>
        <p:blipFill>
          <a:blip r:embed="rId6"/>
          <a:stretch>
            <a:fillRect/>
          </a:stretch>
        </p:blipFill>
        <p:spPr>
          <a:xfrm flipV="1">
            <a:off x="0" y="1589876"/>
            <a:ext cx="9535886" cy="74474"/>
          </a:xfrm>
          <a:prstGeom prst="rect">
            <a:avLst/>
          </a:prstGeom>
        </p:spPr>
      </p:pic>
    </p:spTree>
    <p:extLst>
      <p:ext uri="{BB962C8B-B14F-4D97-AF65-F5344CB8AC3E}">
        <p14:creationId xmlns:p14="http://schemas.microsoft.com/office/powerpoint/2010/main" val="15999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947077" y="1722586"/>
            <a:ext cx="9736761" cy="3412836"/>
          </a:xfrm>
          <a:prstGeom prst="rect">
            <a:avLst/>
          </a:prstGeom>
          <a:noFill/>
          <a:ln>
            <a:solidFill>
              <a:schemeClr val="bg1"/>
            </a:solidFill>
          </a:ln>
          <a:effectLst/>
        </p:spPr>
        <p:txBody>
          <a:bodyPr spcFirstLastPara="0" vert="horz" wrap="square" lIns="99568" tIns="8891" rIns="8891" bIns="8891" numCol="1" spcCol="1270" anchor="ctr" anchorCtr="0">
            <a:noAutofit/>
          </a:bodyPr>
          <a:lstStyle/>
          <a:p>
            <a:pPr marL="571486" indent="-571486">
              <a:buFont typeface="Arial" panose="020B0604020202020204" pitchFamily="34" charset="0"/>
              <a:buChar char="•"/>
            </a:pPr>
            <a:endParaRPr lang="en-US" sz="4000" dirty="0">
              <a:solidFill>
                <a:schemeClr val="tx1">
                  <a:alpha val="80000"/>
                </a:schemeClr>
              </a:solidFill>
            </a:endParaRPr>
          </a:p>
          <a:p>
            <a:pPr marL="571486" indent="-571486">
              <a:buFont typeface="Arial" panose="020B0604020202020204" pitchFamily="34" charset="0"/>
              <a:buChar char="•"/>
            </a:pPr>
            <a:endParaRPr lang="en-US" sz="4000" dirty="0">
              <a:solidFill>
                <a:schemeClr val="tx1">
                  <a:alpha val="80000"/>
                </a:schemeClr>
              </a:solidFill>
            </a:endParaRPr>
          </a:p>
          <a:p>
            <a:pPr marL="571486" indent="-571486">
              <a:buFont typeface="Arial" panose="020B0604020202020204" pitchFamily="34" charset="0"/>
              <a:buChar char="•"/>
            </a:pPr>
            <a:r>
              <a:rPr lang="en-US" sz="4000" dirty="0">
                <a:solidFill>
                  <a:schemeClr val="tx1">
                    <a:alpha val="80000"/>
                  </a:schemeClr>
                </a:solidFill>
              </a:rPr>
              <a:t>Groundwork 2015-2020</a:t>
            </a:r>
          </a:p>
          <a:p>
            <a:pPr marL="571486" indent="-571486">
              <a:buFont typeface="Arial" panose="020B0604020202020204" pitchFamily="34" charset="0"/>
              <a:buChar char="•"/>
            </a:pPr>
            <a:r>
              <a:rPr lang="en-US" sz="4000" dirty="0">
                <a:solidFill>
                  <a:schemeClr val="tx1">
                    <a:alpha val="80000"/>
                  </a:schemeClr>
                </a:solidFill>
              </a:rPr>
              <a:t>Planning 2020-2021</a:t>
            </a:r>
          </a:p>
          <a:p>
            <a:pPr marL="571486" indent="-571486">
              <a:buFont typeface="Arial" panose="020B0604020202020204" pitchFamily="34" charset="0"/>
              <a:buChar char="•"/>
            </a:pPr>
            <a:r>
              <a:rPr lang="en-US" sz="4000" dirty="0">
                <a:solidFill>
                  <a:schemeClr val="tx1">
                    <a:alpha val="80000"/>
                  </a:schemeClr>
                </a:solidFill>
              </a:rPr>
              <a:t>Implementation 2021-2022</a:t>
            </a:r>
          </a:p>
          <a:p>
            <a:pPr marL="571486" indent="-571486">
              <a:buFont typeface="Arial" panose="020B0604020202020204" pitchFamily="34" charset="0"/>
              <a:buChar char="•"/>
            </a:pPr>
            <a:r>
              <a:rPr lang="en-US" sz="4000" dirty="0">
                <a:solidFill>
                  <a:schemeClr val="tx1">
                    <a:alpha val="80000"/>
                  </a:schemeClr>
                </a:solidFill>
              </a:rPr>
              <a:t>Launch 2022-2023</a:t>
            </a:r>
          </a:p>
          <a:p>
            <a:pPr marL="571486" indent="-571486">
              <a:buFont typeface="Arial" panose="020B0604020202020204" pitchFamily="34" charset="0"/>
              <a:buChar char="•"/>
            </a:pPr>
            <a:r>
              <a:rPr lang="en-US" sz="4000" dirty="0">
                <a:solidFill>
                  <a:schemeClr val="tx1">
                    <a:alpha val="80000"/>
                  </a:schemeClr>
                </a:solidFill>
              </a:rPr>
              <a:t>Member of the Ontario Association of Councils on Aging 2023</a:t>
            </a:r>
          </a:p>
          <a:p>
            <a:pPr marL="571486" indent="-571486">
              <a:buFont typeface="Arial" panose="020B0604020202020204" pitchFamily="34" charset="0"/>
              <a:buChar char="•"/>
            </a:pPr>
            <a:r>
              <a:rPr lang="en-US" sz="4000" dirty="0">
                <a:solidFill>
                  <a:schemeClr val="tx1">
                    <a:alpha val="80000"/>
                  </a:schemeClr>
                </a:solidFill>
              </a:rPr>
              <a:t>Held the first Summit on Aging and inaugural AGM May 2023 and second 2024</a:t>
            </a: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flipV="1">
            <a:off x="0" y="1648112"/>
            <a:ext cx="9535886" cy="74474"/>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947077" y="544215"/>
            <a:ext cx="3514167" cy="923330"/>
          </a:xfrm>
          <a:prstGeom prst="rect">
            <a:avLst/>
          </a:prstGeom>
          <a:noFill/>
        </p:spPr>
        <p:txBody>
          <a:bodyPr wrap="none" rtlCol="0">
            <a:spAutoFit/>
          </a:bodyPr>
          <a:lstStyle/>
          <a:p>
            <a:r>
              <a:rPr lang="en-US" sz="5400" dirty="0">
                <a:latin typeface="Gotham Black" panose="02000504050000020004"/>
              </a:rPr>
              <a:t>Background</a:t>
            </a:r>
            <a:endParaRPr lang="en-CA" sz="5400" dirty="0">
              <a:latin typeface="Gotham Black" panose="02000504050000020004"/>
            </a:endParaRPr>
          </a:p>
        </p:txBody>
      </p:sp>
    </p:spTree>
    <p:extLst>
      <p:ext uri="{BB962C8B-B14F-4D97-AF65-F5344CB8AC3E}">
        <p14:creationId xmlns:p14="http://schemas.microsoft.com/office/powerpoint/2010/main" val="2016894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947077" y="1257993"/>
            <a:ext cx="9736761" cy="5190868"/>
          </a:xfrm>
          <a:prstGeom prst="rect">
            <a:avLst/>
          </a:prstGeom>
          <a:noFill/>
          <a:ln>
            <a:solidFill>
              <a:schemeClr val="bg1"/>
            </a:solidFill>
          </a:ln>
          <a:effectLst/>
        </p:spPr>
        <p:txBody>
          <a:bodyPr spcFirstLastPara="0" vert="horz" wrap="square" lIns="99568" tIns="8891" rIns="8891" bIns="8891" numCol="1" spcCol="1270" anchor="ctr" anchorCtr="0">
            <a:noAutofit/>
          </a:bodyPr>
          <a:lstStyle/>
          <a:p>
            <a:pPr>
              <a:lnSpc>
                <a:spcPct val="115000"/>
              </a:lnSpc>
              <a:spcAft>
                <a:spcPts val="1000"/>
              </a:spcAft>
            </a:pPr>
            <a:r>
              <a:rPr lang="en-US" sz="3200" dirty="0">
                <a:effectLst/>
                <a:latin typeface="Arial" panose="020B0604020202020204" pitchFamily="34" charset="0"/>
                <a:ea typeface="Calibri" panose="020F0502020204030204" pitchFamily="34" charset="0"/>
                <a:cs typeface="Arial" panose="020B0604020202020204" pitchFamily="34" charset="0"/>
              </a:rPr>
              <a:t>The role of PCoA members is to be committed to and support PCoA Vision, Mission and Mandate</a:t>
            </a:r>
            <a:r>
              <a:rPr lang="en-US" sz="3200" dirty="0">
                <a:latin typeface="Arial" panose="020B0604020202020204" pitchFamily="34" charset="0"/>
                <a:ea typeface="Calibri" panose="020F0502020204030204" pitchFamily="34" charset="0"/>
                <a:cs typeface="Arial" panose="020B0604020202020204" pitchFamily="34" charset="0"/>
              </a:rPr>
              <a:t>. Members </a:t>
            </a:r>
            <a:r>
              <a:rPr lang="en-US" sz="3200" dirty="0">
                <a:effectLst/>
                <a:latin typeface="Arial" panose="020B0604020202020204" pitchFamily="34" charset="0"/>
                <a:ea typeface="Calibri" panose="020F0502020204030204" pitchFamily="34" charset="0"/>
                <a:cs typeface="Arial" panose="020B0604020202020204" pitchFamily="34" charset="0"/>
              </a:rPr>
              <a:t>will:</a:t>
            </a:r>
            <a:endParaRPr lang="en-CA" sz="3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be a positive advocate and </a:t>
            </a:r>
            <a:r>
              <a:rPr lang="en-US" sz="3200" dirty="0">
                <a:latin typeface="Arial" panose="020B0604020202020204" pitchFamily="34" charset="0"/>
                <a:ea typeface="Calibri" panose="020F0502020204030204" pitchFamily="34" charset="0"/>
                <a:cs typeface="Arial" panose="020B0604020202020204" pitchFamily="34" charset="0"/>
              </a:rPr>
              <a:t>promote PCoA</a:t>
            </a:r>
            <a:endParaRPr lang="en-CA" sz="3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participate in meeting discussions</a:t>
            </a:r>
            <a:endParaRPr lang="en-CA" sz="3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provide letters of support for funding</a:t>
            </a:r>
            <a:endParaRPr lang="en-CA" sz="3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be actively involved in PCoA projects and/or events</a:t>
            </a:r>
            <a:endParaRPr lang="en-CA" sz="3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flipV="1">
            <a:off x="0" y="1257993"/>
            <a:ext cx="9535886" cy="74474"/>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947076" y="334665"/>
            <a:ext cx="5419432" cy="923330"/>
          </a:xfrm>
          <a:prstGeom prst="rect">
            <a:avLst/>
          </a:prstGeom>
          <a:noFill/>
        </p:spPr>
        <p:txBody>
          <a:bodyPr wrap="none" rtlCol="0">
            <a:spAutoFit/>
          </a:bodyPr>
          <a:lstStyle/>
          <a:p>
            <a:r>
              <a:rPr lang="en-US" sz="5400" dirty="0">
                <a:latin typeface="Gotham Black" panose="02000504050000020004"/>
              </a:rPr>
              <a:t>PCoA Membership</a:t>
            </a:r>
            <a:endParaRPr lang="en-CA" sz="5400" dirty="0">
              <a:latin typeface="Gotham Black" panose="02000504050000020004"/>
            </a:endParaRPr>
          </a:p>
        </p:txBody>
      </p:sp>
    </p:spTree>
    <p:extLst>
      <p:ext uri="{BB962C8B-B14F-4D97-AF65-F5344CB8AC3E}">
        <p14:creationId xmlns:p14="http://schemas.microsoft.com/office/powerpoint/2010/main" val="2378249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125738" y="2164771"/>
            <a:ext cx="9438690" cy="3466492"/>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L="457200" lvl="0" indent="-457200">
              <a:buFont typeface="Arial" panose="020B0604020202020204" pitchFamily="34" charset="0"/>
              <a:buChar char="•"/>
            </a:pPr>
            <a:r>
              <a:rPr lang="en-US" sz="3200" dirty="0"/>
              <a:t>Region of Peel Change Fund</a:t>
            </a:r>
          </a:p>
          <a:p>
            <a:pPr marL="457200" lvl="0" indent="-457200">
              <a:buFont typeface="Arial" panose="020B0604020202020204" pitchFamily="34" charset="0"/>
              <a:buChar char="•"/>
            </a:pPr>
            <a:r>
              <a:rPr lang="en-US" sz="3200" dirty="0"/>
              <a:t>Conduct a survey to determine how COVID-19 has affected older adults</a:t>
            </a:r>
          </a:p>
          <a:p>
            <a:pPr marL="457200" lvl="0" indent="-457200">
              <a:buFont typeface="Arial" panose="020B0604020202020204" pitchFamily="34" charset="0"/>
              <a:buChar char="•"/>
            </a:pPr>
            <a:r>
              <a:rPr lang="en-US" sz="3200" dirty="0"/>
              <a:t>Identify and align stakeholders and projects with the 5 PCoA domains</a:t>
            </a:r>
          </a:p>
          <a:p>
            <a:pPr marL="457200" lvl="0" indent="-457200">
              <a:buFont typeface="Arial" panose="020B0604020202020204" pitchFamily="34" charset="0"/>
              <a:buChar char="•"/>
            </a:pPr>
            <a:r>
              <a:rPr lang="en-US" sz="3200" dirty="0"/>
              <a:t>Implement a Communication Strategy that includes internal and external tools</a:t>
            </a: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4704686" cy="923330"/>
          </a:xfrm>
          <a:prstGeom prst="rect">
            <a:avLst/>
          </a:prstGeom>
          <a:noFill/>
        </p:spPr>
        <p:txBody>
          <a:bodyPr wrap="none" rtlCol="0">
            <a:spAutoFit/>
          </a:bodyPr>
          <a:lstStyle/>
          <a:p>
            <a:r>
              <a:rPr lang="en-US" sz="5400" dirty="0">
                <a:latin typeface="Gotham Black" panose="02000504050000020004"/>
              </a:rPr>
              <a:t>Implementation</a:t>
            </a:r>
            <a:endParaRPr lang="en-CA" sz="5400" dirty="0">
              <a:latin typeface="Gotham Black" panose="02000504050000020004"/>
            </a:endParaRPr>
          </a:p>
        </p:txBody>
      </p:sp>
      <p:sp>
        <p:nvSpPr>
          <p:cNvPr id="8" name="TextBox 7">
            <a:extLst>
              <a:ext uri="{FF2B5EF4-FFF2-40B4-BE49-F238E27FC236}">
                <a16:creationId xmlns:a16="http://schemas.microsoft.com/office/drawing/2014/main" id="{C2204E03-49E4-4B0D-9D36-70EDFDC8F5AF}"/>
              </a:ext>
            </a:extLst>
          </p:cNvPr>
          <p:cNvSpPr txBox="1"/>
          <p:nvPr/>
        </p:nvSpPr>
        <p:spPr>
          <a:xfrm>
            <a:off x="9196077" y="5690401"/>
            <a:ext cx="1666421" cy="523220"/>
          </a:xfrm>
          <a:prstGeom prst="rect">
            <a:avLst/>
          </a:prstGeom>
          <a:noFill/>
        </p:spPr>
        <p:txBody>
          <a:bodyPr vert="horz"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2800" b="1" i="0" u="none" strike="noStrike" kern="0" cap="none" spc="0" normalizeH="0" baseline="0" noProof="0" dirty="0">
                <a:ln>
                  <a:noFill/>
                </a:ln>
                <a:solidFill>
                  <a:srgbClr val="002060"/>
                </a:solidFill>
                <a:effectLst/>
                <a:uLnTx/>
                <a:uFillTx/>
              </a:rPr>
              <a:t>2021-22</a:t>
            </a:r>
          </a:p>
        </p:txBody>
      </p:sp>
    </p:spTree>
    <p:extLst>
      <p:ext uri="{BB962C8B-B14F-4D97-AF65-F5344CB8AC3E}">
        <p14:creationId xmlns:p14="http://schemas.microsoft.com/office/powerpoint/2010/main" val="1303712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125738" y="2164771"/>
            <a:ext cx="9438690" cy="3466492"/>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L="457200" lvl="0" indent="-457200">
              <a:buFont typeface="Arial" panose="020B0604020202020204" pitchFamily="34" charset="0"/>
              <a:buChar char="•"/>
            </a:pPr>
            <a:r>
              <a:rPr lang="en-US" sz="3200" dirty="0"/>
              <a:t>Region of Peel Change Fund</a:t>
            </a:r>
          </a:p>
          <a:p>
            <a:pPr marL="457200" lvl="0" indent="-457200">
              <a:buFont typeface="Arial" panose="020B0604020202020204" pitchFamily="34" charset="0"/>
              <a:buChar char="•"/>
            </a:pPr>
            <a:r>
              <a:rPr lang="en-US" sz="3200" dirty="0"/>
              <a:t>Recruited members and held Roundtable meetings</a:t>
            </a:r>
          </a:p>
          <a:p>
            <a:pPr marL="457200" lvl="0" indent="-457200">
              <a:buFont typeface="Arial" panose="020B0604020202020204" pitchFamily="34" charset="0"/>
              <a:buChar char="•"/>
            </a:pPr>
            <a:r>
              <a:rPr lang="en-US" sz="3200" dirty="0"/>
              <a:t>Developed the PCoA website</a:t>
            </a:r>
          </a:p>
          <a:p>
            <a:pPr marL="457200" lvl="0" indent="-457200">
              <a:buFont typeface="Arial" panose="020B0604020202020204" pitchFamily="34" charset="0"/>
              <a:buChar char="•"/>
            </a:pPr>
            <a:r>
              <a:rPr lang="en-US" sz="3200" dirty="0"/>
              <a:t>Organized the first annual PCoA Summit on Aging</a:t>
            </a:r>
          </a:p>
          <a:p>
            <a:pPr marL="457200" lvl="0" indent="-457200">
              <a:buFont typeface="Arial" panose="020B0604020202020204" pitchFamily="34" charset="0"/>
              <a:buChar char="•"/>
            </a:pPr>
            <a:r>
              <a:rPr lang="en-US" sz="3200" dirty="0"/>
              <a:t>Hired the PCoA Coordinator</a:t>
            </a:r>
          </a:p>
          <a:p>
            <a:pPr marL="457200" lvl="0" indent="-457200">
              <a:buFont typeface="Arial" panose="020B0604020202020204" pitchFamily="34" charset="0"/>
              <a:buChar char="•"/>
            </a:pPr>
            <a:endParaRPr lang="en-US" sz="3200" dirty="0"/>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537318"/>
            <a:ext cx="4430059" cy="923330"/>
          </a:xfrm>
          <a:prstGeom prst="rect">
            <a:avLst/>
          </a:prstGeom>
          <a:noFill/>
        </p:spPr>
        <p:txBody>
          <a:bodyPr wrap="none" rtlCol="0">
            <a:spAutoFit/>
          </a:bodyPr>
          <a:lstStyle/>
          <a:p>
            <a:r>
              <a:rPr lang="en-US" sz="5400" dirty="0">
                <a:latin typeface="Gotham Black" panose="02000504050000020004"/>
              </a:rPr>
              <a:t>Key Milestones</a:t>
            </a:r>
            <a:endParaRPr lang="en-CA" sz="5400" dirty="0">
              <a:latin typeface="Gotham Black" panose="02000504050000020004"/>
            </a:endParaRPr>
          </a:p>
        </p:txBody>
      </p:sp>
      <p:sp>
        <p:nvSpPr>
          <p:cNvPr id="8" name="TextBox 7">
            <a:extLst>
              <a:ext uri="{FF2B5EF4-FFF2-40B4-BE49-F238E27FC236}">
                <a16:creationId xmlns:a16="http://schemas.microsoft.com/office/drawing/2014/main" id="{C2204E03-49E4-4B0D-9D36-70EDFDC8F5AF}"/>
              </a:ext>
            </a:extLst>
          </p:cNvPr>
          <p:cNvSpPr txBox="1"/>
          <p:nvPr/>
        </p:nvSpPr>
        <p:spPr>
          <a:xfrm>
            <a:off x="9196077" y="5690401"/>
            <a:ext cx="1666421" cy="523220"/>
          </a:xfrm>
          <a:prstGeom prst="rect">
            <a:avLst/>
          </a:prstGeom>
          <a:noFill/>
        </p:spPr>
        <p:txBody>
          <a:bodyPr vert="horz"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2800" b="1" i="0" u="none" strike="noStrike" kern="0" cap="none" spc="0" normalizeH="0" baseline="0" noProof="0" dirty="0">
                <a:ln>
                  <a:noFill/>
                </a:ln>
                <a:solidFill>
                  <a:srgbClr val="002060"/>
                </a:solidFill>
                <a:effectLst/>
                <a:uLnTx/>
                <a:uFillTx/>
              </a:rPr>
              <a:t>2022-23</a:t>
            </a:r>
          </a:p>
        </p:txBody>
      </p:sp>
    </p:spTree>
    <p:extLst>
      <p:ext uri="{BB962C8B-B14F-4D97-AF65-F5344CB8AC3E}">
        <p14:creationId xmlns:p14="http://schemas.microsoft.com/office/powerpoint/2010/main" val="2407846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EAE80A-CEBD-BD4B-A0DE-1EB0183DDFE8}"/>
              </a:ext>
            </a:extLst>
          </p:cNvPr>
          <p:cNvSpPr/>
          <p:nvPr/>
        </p:nvSpPr>
        <p:spPr>
          <a:xfrm>
            <a:off x="7578587" y="0"/>
            <a:ext cx="4422913" cy="6858000"/>
          </a:xfrm>
          <a:prstGeom prst="rect">
            <a:avLst/>
          </a:prstGeom>
          <a:solidFill>
            <a:srgbClr val="1F28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6" name="Picture 5" descr="Icon&#10;&#10;Description automatically generated with medium confidence">
            <a:extLst>
              <a:ext uri="{FF2B5EF4-FFF2-40B4-BE49-F238E27FC236}">
                <a16:creationId xmlns:a16="http://schemas.microsoft.com/office/drawing/2014/main" id="{2E1A4E25-6DD8-904E-9C74-DFA2E5BE1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0466" y="27709"/>
            <a:ext cx="6858000" cy="6858000"/>
          </a:xfrm>
          <a:prstGeom prst="rect">
            <a:avLst/>
          </a:prstGeom>
        </p:spPr>
      </p:pic>
      <p:sp>
        <p:nvSpPr>
          <p:cNvPr id="7" name="Oval 6">
            <a:extLst>
              <a:ext uri="{FF2B5EF4-FFF2-40B4-BE49-F238E27FC236}">
                <a16:creationId xmlns:a16="http://schemas.microsoft.com/office/drawing/2014/main" id="{05FB327F-306C-0F4E-9A85-23E9F1551A3C}"/>
              </a:ext>
            </a:extLst>
          </p:cNvPr>
          <p:cNvSpPr/>
          <p:nvPr/>
        </p:nvSpPr>
        <p:spPr>
          <a:xfrm>
            <a:off x="5827643" y="1475960"/>
            <a:ext cx="3925957" cy="3906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13">
            <a:extLst>
              <a:ext uri="{FF2B5EF4-FFF2-40B4-BE49-F238E27FC236}">
                <a16:creationId xmlns:a16="http://schemas.microsoft.com/office/drawing/2014/main" id="{ABF7B026-8851-1141-9E6E-2DAD5FCEBFBD}"/>
              </a:ext>
            </a:extLst>
          </p:cNvPr>
          <p:cNvSpPr txBox="1"/>
          <p:nvPr/>
        </p:nvSpPr>
        <p:spPr>
          <a:xfrm>
            <a:off x="618445" y="1001458"/>
            <a:ext cx="5893904" cy="240065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0" b="1" dirty="0">
                <a:solidFill>
                  <a:srgbClr val="1F285A"/>
                </a:solidFill>
                <a:latin typeface="Gotham Black" panose="02000504050000020004" pitchFamily="2" charset="0"/>
              </a:rPr>
              <a:t>Help Peel become</a:t>
            </a:r>
          </a:p>
          <a:p>
            <a:r>
              <a:rPr lang="en-US" sz="5000" b="1" dirty="0">
                <a:solidFill>
                  <a:srgbClr val="1F285A"/>
                </a:solidFill>
                <a:latin typeface="Gotham Black" panose="02000504050000020004" pitchFamily="2" charset="0"/>
              </a:rPr>
              <a:t>a more age-friendly </a:t>
            </a:r>
          </a:p>
          <a:p>
            <a:r>
              <a:rPr lang="en-US" sz="5000" b="1" dirty="0">
                <a:solidFill>
                  <a:srgbClr val="1F285A"/>
                </a:solidFill>
                <a:latin typeface="Gotham Black" panose="02000504050000020004" pitchFamily="2" charset="0"/>
              </a:rPr>
              <a:t>community</a:t>
            </a:r>
          </a:p>
        </p:txBody>
      </p:sp>
      <p:pic>
        <p:nvPicPr>
          <p:cNvPr id="10" name="Picture 9">
            <a:extLst>
              <a:ext uri="{FF2B5EF4-FFF2-40B4-BE49-F238E27FC236}">
                <a16:creationId xmlns:a16="http://schemas.microsoft.com/office/drawing/2014/main" id="{E8083E39-0017-A143-BB65-127FD73538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678332" y="3675025"/>
            <a:ext cx="4937652" cy="45719"/>
          </a:xfrm>
          <a:prstGeom prst="rect">
            <a:avLst/>
          </a:prstGeom>
        </p:spPr>
      </p:pic>
      <p:sp>
        <p:nvSpPr>
          <p:cNvPr id="11" name="TextBox 14">
            <a:extLst>
              <a:ext uri="{FF2B5EF4-FFF2-40B4-BE49-F238E27FC236}">
                <a16:creationId xmlns:a16="http://schemas.microsoft.com/office/drawing/2014/main" id="{A88E2C2D-E142-C446-9B64-AE5EDB8A2628}"/>
              </a:ext>
            </a:extLst>
          </p:cNvPr>
          <p:cNvSpPr txBox="1"/>
          <p:nvPr/>
        </p:nvSpPr>
        <p:spPr>
          <a:xfrm>
            <a:off x="618445" y="4155390"/>
            <a:ext cx="4937652"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dirty="0">
                <a:solidFill>
                  <a:srgbClr val="2A3578"/>
                </a:solidFill>
              </a:rPr>
              <a:t>Get</a:t>
            </a:r>
            <a:r>
              <a:rPr lang="en-US" sz="3600" dirty="0">
                <a:solidFill>
                  <a:srgbClr val="2A3578"/>
                </a:solidFill>
              </a:rPr>
              <a:t> </a:t>
            </a:r>
            <a:r>
              <a:rPr lang="en-US" sz="5400" dirty="0">
                <a:solidFill>
                  <a:srgbClr val="2A3578"/>
                </a:solidFill>
              </a:rPr>
              <a:t>involved!</a:t>
            </a:r>
          </a:p>
        </p:txBody>
      </p:sp>
      <p:pic>
        <p:nvPicPr>
          <p:cNvPr id="5" name="Picture 4">
            <a:extLst>
              <a:ext uri="{FF2B5EF4-FFF2-40B4-BE49-F238E27FC236}">
                <a16:creationId xmlns:a16="http://schemas.microsoft.com/office/drawing/2014/main" id="{9C381E29-82F1-5249-B025-06A9C9A9E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8582893" y="3248891"/>
            <a:ext cx="6857999" cy="360216"/>
          </a:xfrm>
          <a:prstGeom prst="rect">
            <a:avLst/>
          </a:prstGeom>
        </p:spPr>
      </p:pic>
      <p:pic>
        <p:nvPicPr>
          <p:cNvPr id="12" name="Picture 11">
            <a:extLst>
              <a:ext uri="{FF2B5EF4-FFF2-40B4-BE49-F238E27FC236}">
                <a16:creationId xmlns:a16="http://schemas.microsoft.com/office/drawing/2014/main" id="{F18995F4-D6D6-4A01-9E5B-DDEE902FEEAD}"/>
              </a:ext>
            </a:extLst>
          </p:cNvPr>
          <p:cNvPicPr>
            <a:picLocks noChangeAspect="1"/>
          </p:cNvPicPr>
          <p:nvPr/>
        </p:nvPicPr>
        <p:blipFill>
          <a:blip r:embed="rId6"/>
          <a:stretch>
            <a:fillRect/>
          </a:stretch>
        </p:blipFill>
        <p:spPr>
          <a:xfrm>
            <a:off x="6096000" y="1773953"/>
            <a:ext cx="3315573" cy="3310093"/>
          </a:xfrm>
          <a:prstGeom prst="rect">
            <a:avLst/>
          </a:prstGeom>
        </p:spPr>
      </p:pic>
    </p:spTree>
    <p:extLst>
      <p:ext uri="{BB962C8B-B14F-4D97-AF65-F5344CB8AC3E}">
        <p14:creationId xmlns:p14="http://schemas.microsoft.com/office/powerpoint/2010/main" val="187832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055930" y="2134164"/>
            <a:ext cx="8974761" cy="3393470"/>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rPr>
              <a:t>OTF Collective Impact funding</a:t>
            </a:r>
          </a:p>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rPr>
              <a:t>Community engagement and needs assessment</a:t>
            </a:r>
          </a:p>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rPr>
              <a:t>Through PEAPN Collective Impact Core Working/Steering Groups</a:t>
            </a:r>
          </a:p>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rPr>
              <a:t>Established Common Agenda, Theory of Change and need for Peel Council on Aging</a:t>
            </a:r>
          </a:p>
          <a:p>
            <a:pPr lvl="1" indent="-457200" defTabSz="622300">
              <a:lnSpc>
                <a:spcPct val="90000"/>
              </a:lnSpc>
              <a:spcBef>
                <a:spcPct val="0"/>
              </a:spcBef>
              <a:spcAft>
                <a:spcPct val="15000"/>
              </a:spcAft>
              <a:buFont typeface="Arial" panose="020B0604020202020204" pitchFamily="34" charset="0"/>
              <a:buChar char="•"/>
              <a:defRPr/>
            </a:pPr>
            <a:r>
              <a:rPr lang="en-US" sz="3200" dirty="0">
                <a:solidFill>
                  <a:schemeClr val="tx1">
                    <a:alpha val="80000"/>
                  </a:schemeClr>
                </a:solidFill>
              </a:rPr>
              <a:t>New office space – Seniors Health &amp; Wellness Village Agreement</a:t>
            </a:r>
          </a:p>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endPar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endParaRPr>
          </a:p>
          <a:p>
            <a:pPr marR="0" lvl="1" indent="-457200" algn="l" defTabSz="622300" eaLnBrk="1" fontAlgn="auto" latinLnBrk="0" hangingPunct="1">
              <a:lnSpc>
                <a:spcPct val="90000"/>
              </a:lnSpc>
              <a:spcBef>
                <a:spcPct val="0"/>
              </a:spcBef>
              <a:spcAft>
                <a:spcPct val="15000"/>
              </a:spcAft>
              <a:buClrTx/>
              <a:buSzTx/>
              <a:buFont typeface="Arial" panose="020B0604020202020204" pitchFamily="34" charset="0"/>
              <a:buChar char="•"/>
              <a:tabLst/>
              <a:defRPr/>
            </a:pPr>
            <a:endParaRPr kumimoji="0" lang="en-CA"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3720955" cy="923330"/>
          </a:xfrm>
          <a:prstGeom prst="rect">
            <a:avLst/>
          </a:prstGeom>
          <a:noFill/>
        </p:spPr>
        <p:txBody>
          <a:bodyPr wrap="none" rtlCol="0">
            <a:spAutoFit/>
          </a:bodyPr>
          <a:lstStyle/>
          <a:p>
            <a:r>
              <a:rPr lang="en-US" sz="5400" dirty="0">
                <a:latin typeface="Gotham Black" panose="02000504050000020004"/>
              </a:rPr>
              <a:t>Groundwork</a:t>
            </a:r>
            <a:endParaRPr lang="en-CA" sz="5400" dirty="0">
              <a:latin typeface="Gotham Black" panose="02000504050000020004"/>
            </a:endParaRPr>
          </a:p>
        </p:txBody>
      </p:sp>
      <p:sp>
        <p:nvSpPr>
          <p:cNvPr id="8" name="TextBox 7">
            <a:extLst>
              <a:ext uri="{FF2B5EF4-FFF2-40B4-BE49-F238E27FC236}">
                <a16:creationId xmlns:a16="http://schemas.microsoft.com/office/drawing/2014/main" id="{E0CADCF9-34A3-47A6-8F07-5387534EE587}"/>
              </a:ext>
            </a:extLst>
          </p:cNvPr>
          <p:cNvSpPr txBox="1"/>
          <p:nvPr/>
        </p:nvSpPr>
        <p:spPr>
          <a:xfrm>
            <a:off x="9197480" y="5776126"/>
            <a:ext cx="1666421" cy="523220"/>
          </a:xfrm>
          <a:prstGeom prst="rect">
            <a:avLst/>
          </a:prstGeom>
          <a:noFill/>
        </p:spPr>
        <p:txBody>
          <a:bodyPr vert="horz"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2800" b="1" i="0" u="none" strike="noStrike" kern="0" cap="none" spc="0" normalizeH="0" baseline="0" noProof="0" dirty="0">
                <a:ln>
                  <a:noFill/>
                </a:ln>
                <a:solidFill>
                  <a:srgbClr val="002060"/>
                </a:solidFill>
                <a:effectLst/>
                <a:uLnTx/>
                <a:uFillTx/>
              </a:rPr>
              <a:t>2015-20</a:t>
            </a:r>
          </a:p>
        </p:txBody>
      </p:sp>
      <p:pic>
        <p:nvPicPr>
          <p:cNvPr id="2" name="Picture 1">
            <a:extLst>
              <a:ext uri="{FF2B5EF4-FFF2-40B4-BE49-F238E27FC236}">
                <a16:creationId xmlns:a16="http://schemas.microsoft.com/office/drawing/2014/main" id="{039B1C29-4ED6-72C2-1C72-2CE440F66D0B}"/>
              </a:ext>
            </a:extLst>
          </p:cNvPr>
          <p:cNvPicPr>
            <a:picLocks noChangeAspect="1"/>
          </p:cNvPicPr>
          <p:nvPr/>
        </p:nvPicPr>
        <p:blipFill>
          <a:blip r:embed="rId4"/>
          <a:stretch>
            <a:fillRect/>
          </a:stretch>
        </p:blipFill>
        <p:spPr>
          <a:xfrm flipV="1">
            <a:off x="8942" y="1736723"/>
            <a:ext cx="9535886" cy="74474"/>
          </a:xfrm>
          <a:prstGeom prst="rect">
            <a:avLst/>
          </a:prstGeom>
        </p:spPr>
      </p:pic>
    </p:spTree>
    <p:extLst>
      <p:ext uri="{BB962C8B-B14F-4D97-AF65-F5344CB8AC3E}">
        <p14:creationId xmlns:p14="http://schemas.microsoft.com/office/powerpoint/2010/main" val="238217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055930" y="2114553"/>
            <a:ext cx="9502533" cy="3701765"/>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L="457200" lvl="0" indent="-457200">
              <a:buFont typeface="Arial" panose="020B0604020202020204" pitchFamily="34" charset="0"/>
              <a:buChar char="•"/>
            </a:pPr>
            <a:r>
              <a:rPr lang="en-CA" sz="3200" dirty="0"/>
              <a:t>Region of Peel Organizational Effectiveness funding</a:t>
            </a:r>
          </a:p>
          <a:p>
            <a:pPr marL="457200" lvl="0" indent="-457200">
              <a:buFont typeface="Arial" panose="020B0604020202020204" pitchFamily="34" charset="0"/>
              <a:buChar char="•"/>
            </a:pPr>
            <a:r>
              <a:rPr lang="en-CA" sz="3200" dirty="0"/>
              <a:t>Explored best practices from the 11 Councils on Aging in Ontario</a:t>
            </a:r>
          </a:p>
          <a:p>
            <a:pPr marL="457200" lvl="0" indent="-457200">
              <a:buFont typeface="Arial" panose="020B0604020202020204" pitchFamily="34" charset="0"/>
              <a:buChar char="•"/>
            </a:pPr>
            <a:r>
              <a:rPr lang="en-CA" sz="3200" dirty="0"/>
              <a:t>Developed the PCoA Terms of Reference and By-laws</a:t>
            </a:r>
          </a:p>
          <a:p>
            <a:pPr marL="457200" lvl="0" indent="-457200">
              <a:buFont typeface="Arial" panose="020B0604020202020204" pitchFamily="34" charset="0"/>
              <a:buChar char="•"/>
            </a:pPr>
            <a:r>
              <a:rPr lang="en-CA" sz="3200" dirty="0"/>
              <a:t>Conducted community engagement to confirm the proposed PCoA structure and governance</a:t>
            </a:r>
          </a:p>
          <a:p>
            <a:pPr marL="457200" lvl="0" indent="-457200">
              <a:buFont typeface="Arial" panose="020B0604020202020204" pitchFamily="34" charset="0"/>
              <a:buChar char="•"/>
            </a:pPr>
            <a:r>
              <a:rPr lang="en-CA" sz="3200" dirty="0"/>
              <a:t>Became incorporated</a:t>
            </a:r>
          </a:p>
          <a:p>
            <a:pPr marL="457200" lvl="0" indent="-457200">
              <a:buFont typeface="Arial" panose="020B0604020202020204" pitchFamily="34" charset="0"/>
              <a:buChar char="•"/>
            </a:pPr>
            <a:endParaRPr lang="en-CA" sz="3200" dirty="0"/>
          </a:p>
          <a:p>
            <a:pPr marL="457200" lvl="0" indent="-457200">
              <a:buFont typeface="Arial" panose="020B0604020202020204" pitchFamily="34" charset="0"/>
              <a:buChar char="•"/>
            </a:pPr>
            <a:endParaRPr lang="en-CA" sz="3200" dirty="0"/>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2608406" cy="923330"/>
          </a:xfrm>
          <a:prstGeom prst="rect">
            <a:avLst/>
          </a:prstGeom>
          <a:noFill/>
        </p:spPr>
        <p:txBody>
          <a:bodyPr wrap="none" rtlCol="0">
            <a:spAutoFit/>
          </a:bodyPr>
          <a:lstStyle/>
          <a:p>
            <a:r>
              <a:rPr lang="en-US" sz="5400" dirty="0">
                <a:latin typeface="Gotham Black" panose="02000504050000020004"/>
              </a:rPr>
              <a:t>Planning</a:t>
            </a:r>
            <a:endParaRPr lang="en-CA" sz="5400" dirty="0">
              <a:latin typeface="Gotham Black" panose="02000504050000020004"/>
            </a:endParaRPr>
          </a:p>
        </p:txBody>
      </p:sp>
      <p:sp>
        <p:nvSpPr>
          <p:cNvPr id="8" name="TextBox 7">
            <a:extLst>
              <a:ext uri="{FF2B5EF4-FFF2-40B4-BE49-F238E27FC236}">
                <a16:creationId xmlns:a16="http://schemas.microsoft.com/office/drawing/2014/main" id="{E22D5979-C14E-4310-8370-AD3EF00D5E70}"/>
              </a:ext>
            </a:extLst>
          </p:cNvPr>
          <p:cNvSpPr txBox="1"/>
          <p:nvPr/>
        </p:nvSpPr>
        <p:spPr>
          <a:xfrm>
            <a:off x="9196077" y="5690401"/>
            <a:ext cx="1666421" cy="523220"/>
          </a:xfrm>
          <a:prstGeom prst="rect">
            <a:avLst/>
          </a:prstGeom>
          <a:noFill/>
        </p:spPr>
        <p:txBody>
          <a:bodyPr vert="horz"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2800" b="1" i="0" u="none" strike="noStrike" kern="0" cap="none" spc="0" normalizeH="0" baseline="0" noProof="0" dirty="0">
                <a:ln>
                  <a:noFill/>
                </a:ln>
                <a:solidFill>
                  <a:srgbClr val="002060"/>
                </a:solidFill>
                <a:effectLst/>
                <a:uLnTx/>
                <a:uFillTx/>
              </a:rPr>
              <a:t>2020-21</a:t>
            </a:r>
          </a:p>
        </p:txBody>
      </p:sp>
      <p:pic>
        <p:nvPicPr>
          <p:cNvPr id="2" name="Picture 1">
            <a:extLst>
              <a:ext uri="{FF2B5EF4-FFF2-40B4-BE49-F238E27FC236}">
                <a16:creationId xmlns:a16="http://schemas.microsoft.com/office/drawing/2014/main" id="{CE748650-D01D-ECEE-9031-91A74800138F}"/>
              </a:ext>
            </a:extLst>
          </p:cNvPr>
          <p:cNvPicPr>
            <a:picLocks noChangeAspect="1"/>
          </p:cNvPicPr>
          <p:nvPr/>
        </p:nvPicPr>
        <p:blipFill>
          <a:blip r:embed="rId4"/>
          <a:stretch>
            <a:fillRect/>
          </a:stretch>
        </p:blipFill>
        <p:spPr>
          <a:xfrm flipV="1">
            <a:off x="0" y="1717250"/>
            <a:ext cx="9535886" cy="74474"/>
          </a:xfrm>
          <a:prstGeom prst="rect">
            <a:avLst/>
          </a:prstGeom>
        </p:spPr>
      </p:pic>
    </p:spTree>
    <p:extLst>
      <p:ext uri="{BB962C8B-B14F-4D97-AF65-F5344CB8AC3E}">
        <p14:creationId xmlns:p14="http://schemas.microsoft.com/office/powerpoint/2010/main" val="236315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645728" y="2068141"/>
            <a:ext cx="9736761" cy="2721718"/>
          </a:xfrm>
          <a:prstGeom prst="rect">
            <a:avLst/>
          </a:prstGeom>
          <a:noFill/>
          <a:ln>
            <a:solidFill>
              <a:schemeClr val="bg1"/>
            </a:solidFill>
          </a:ln>
          <a:effectLst/>
        </p:spPr>
        <p:txBody>
          <a:bodyPr spcFirstLastPara="0" vert="horz" wrap="square" lIns="99568" tIns="8890" rIns="8890" bIns="8890" numCol="1" spcCol="1270" anchor="ctr" anchorCtr="0">
            <a:noAutofit/>
          </a:bodyPr>
          <a:lstStyle/>
          <a:p>
            <a:pPr lvl="0" algn="ctr"/>
            <a:r>
              <a:rPr lang="en-US" sz="4400" dirty="0">
                <a:solidFill>
                  <a:schemeClr val="tx1">
                    <a:alpha val="80000"/>
                  </a:schemeClr>
                </a:solidFill>
              </a:rPr>
              <a:t>Healthy aging for all</a:t>
            </a:r>
          </a:p>
          <a:p>
            <a:pPr lvl="0" algn="ctr"/>
            <a:r>
              <a:rPr lang="en-US" sz="4400" dirty="0">
                <a:solidFill>
                  <a:schemeClr val="tx1">
                    <a:alpha val="80000"/>
                  </a:schemeClr>
                </a:solidFill>
              </a:rPr>
              <a:t>in a connected and caring community</a:t>
            </a:r>
            <a:endParaRPr lang="en-CA" sz="4400" dirty="0"/>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1895071" cy="923330"/>
          </a:xfrm>
          <a:prstGeom prst="rect">
            <a:avLst/>
          </a:prstGeom>
          <a:noFill/>
        </p:spPr>
        <p:txBody>
          <a:bodyPr wrap="none" rtlCol="0">
            <a:spAutoFit/>
          </a:bodyPr>
          <a:lstStyle/>
          <a:p>
            <a:r>
              <a:rPr lang="en-US" sz="5400" dirty="0">
                <a:latin typeface="Gotham Black" panose="02000504050000020004"/>
              </a:rPr>
              <a:t>Vision</a:t>
            </a:r>
            <a:endParaRPr lang="en-CA" sz="5400" dirty="0">
              <a:latin typeface="Gotham Black" panose="02000504050000020004"/>
            </a:endParaRPr>
          </a:p>
        </p:txBody>
      </p:sp>
    </p:spTree>
    <p:extLst>
      <p:ext uri="{BB962C8B-B14F-4D97-AF65-F5344CB8AC3E}">
        <p14:creationId xmlns:p14="http://schemas.microsoft.com/office/powerpoint/2010/main" val="268650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770180" y="2069892"/>
            <a:ext cx="9736761" cy="3150929"/>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lvl="0"/>
            <a:r>
              <a:rPr lang="en-US" sz="3600" dirty="0">
                <a:solidFill>
                  <a:schemeClr val="tx1">
                    <a:alpha val="80000"/>
                  </a:schemeClr>
                </a:solidFill>
              </a:rPr>
              <a:t>The </a:t>
            </a:r>
            <a:r>
              <a:rPr lang="en-US" sz="3600" dirty="0">
                <a:solidFill>
                  <a:srgbClr val="002060">
                    <a:alpha val="80000"/>
                  </a:srgbClr>
                </a:solidFill>
              </a:rPr>
              <a:t>Peel Council on Aging </a:t>
            </a:r>
            <a:r>
              <a:rPr lang="en-US" sz="3600" dirty="0">
                <a:solidFill>
                  <a:schemeClr val="tx1">
                    <a:alpha val="80000"/>
                  </a:schemeClr>
                </a:solidFill>
              </a:rPr>
              <a:t>will advance positive aging by promoting the health, well-being and social participation of Peel older adults and by influencing attitudes, policies and programs to include the voices of all older persons.</a:t>
            </a: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2364750" cy="923330"/>
          </a:xfrm>
          <a:prstGeom prst="rect">
            <a:avLst/>
          </a:prstGeom>
          <a:noFill/>
        </p:spPr>
        <p:txBody>
          <a:bodyPr wrap="none" rtlCol="0">
            <a:spAutoFit/>
          </a:bodyPr>
          <a:lstStyle/>
          <a:p>
            <a:r>
              <a:rPr lang="en-US" sz="5400" dirty="0">
                <a:latin typeface="Gotham Black" panose="02000504050000020004"/>
              </a:rPr>
              <a:t>Mission</a:t>
            </a:r>
            <a:endParaRPr lang="en-CA" sz="5400" dirty="0">
              <a:latin typeface="Gotham Black" panose="02000504050000020004"/>
            </a:endParaRPr>
          </a:p>
        </p:txBody>
      </p:sp>
    </p:spTree>
    <p:extLst>
      <p:ext uri="{BB962C8B-B14F-4D97-AF65-F5344CB8AC3E}">
        <p14:creationId xmlns:p14="http://schemas.microsoft.com/office/powerpoint/2010/main" val="12694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125737" y="2084856"/>
            <a:ext cx="9736761" cy="4091092"/>
          </a:xfrm>
          <a:prstGeom prst="rect">
            <a:avLst/>
          </a:prstGeom>
          <a:noFill/>
          <a:ln>
            <a:solidFill>
              <a:schemeClr val="bg1"/>
            </a:solidFill>
          </a:ln>
          <a:effectLst/>
        </p:spPr>
        <p:txBody>
          <a:bodyPr spcFirstLastPara="0" vert="horz" wrap="square" lIns="99568" tIns="8890" rIns="8890" bIns="8890" numCol="1" spcCol="1270" anchor="ctr" anchorCtr="0">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The </a:t>
            </a:r>
            <a:r>
              <a:rPr kumimoji="0" lang="en-US" sz="2800" b="0" i="0" u="none" strike="noStrike" kern="1200" cap="none" spc="0" normalizeH="0" baseline="0" noProof="0" dirty="0">
                <a:ln>
                  <a:noFill/>
                </a:ln>
                <a:solidFill>
                  <a:srgbClr val="002060">
                    <a:alpha val="80000"/>
                  </a:srgbClr>
                </a:solidFill>
                <a:effectLst/>
                <a:uLnTx/>
                <a:uFillTx/>
                <a:latin typeface="Calibri" panose="020F0502020204030204"/>
                <a:ea typeface="+mn-ea"/>
                <a:cs typeface="+mn-cs"/>
              </a:rPr>
              <a:t>Peel Council on Aging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will: </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serve as a </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cross sectoral collective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of community members and groups who come together to drive collective impact in alignment with regional priorities related to healthy aging and older adults </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provide </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leadership</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foster community connections, and lend support across senior sector organizations</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build capacity by </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supporting organizations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whose primary role it is to deliver programs</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support</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equity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seeking groups with respect to healthy aging</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157812" y="152002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2730812" cy="923330"/>
          </a:xfrm>
          <a:prstGeom prst="rect">
            <a:avLst/>
          </a:prstGeom>
          <a:noFill/>
        </p:spPr>
        <p:txBody>
          <a:bodyPr wrap="none" rtlCol="0">
            <a:spAutoFit/>
          </a:bodyPr>
          <a:lstStyle/>
          <a:p>
            <a:r>
              <a:rPr lang="en-US" sz="5400" dirty="0">
                <a:latin typeface="Gotham Black" panose="02000504050000020004"/>
              </a:rPr>
              <a:t>Mandate</a:t>
            </a:r>
            <a:endParaRPr lang="en-CA" sz="5400" dirty="0">
              <a:latin typeface="Gotham Black" panose="02000504050000020004"/>
            </a:endParaRPr>
          </a:p>
        </p:txBody>
      </p:sp>
      <p:sp>
        <p:nvSpPr>
          <p:cNvPr id="2" name="TextBox 1">
            <a:extLst>
              <a:ext uri="{FF2B5EF4-FFF2-40B4-BE49-F238E27FC236}">
                <a16:creationId xmlns:a16="http://schemas.microsoft.com/office/drawing/2014/main" id="{EB0FE68B-8DF2-4BD5-865A-A448659A7290}"/>
              </a:ext>
            </a:extLst>
          </p:cNvPr>
          <p:cNvSpPr txBox="1"/>
          <p:nvPr/>
        </p:nvSpPr>
        <p:spPr>
          <a:xfrm>
            <a:off x="10254222" y="6352605"/>
            <a:ext cx="1216551" cy="369332"/>
          </a:xfrm>
          <a:prstGeom prst="rect">
            <a:avLst/>
          </a:prstGeom>
          <a:noFill/>
        </p:spPr>
        <p:txBody>
          <a:bodyPr wrap="none" rtlCol="0">
            <a:spAutoFit/>
          </a:bodyPr>
          <a:lstStyle/>
          <a:p>
            <a:r>
              <a:rPr lang="en-US" dirty="0"/>
              <a:t>Page 1 of 2</a:t>
            </a:r>
            <a:endParaRPr lang="en-CA" dirty="0"/>
          </a:p>
        </p:txBody>
      </p:sp>
    </p:spTree>
    <p:extLst>
      <p:ext uri="{BB962C8B-B14F-4D97-AF65-F5344CB8AC3E}">
        <p14:creationId xmlns:p14="http://schemas.microsoft.com/office/powerpoint/2010/main" val="415234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125737" y="1754329"/>
            <a:ext cx="9736761" cy="4421619"/>
          </a:xfrm>
          <a:prstGeom prst="rect">
            <a:avLst/>
          </a:prstGeom>
          <a:noFill/>
          <a:ln>
            <a:solidFill>
              <a:schemeClr val="bg1"/>
            </a:solidFill>
          </a:ln>
          <a:effectLst/>
        </p:spPr>
        <p:txBody>
          <a:bodyPr spcFirstLastPara="0" vert="horz" wrap="square" lIns="99568" tIns="8890" rIns="8890" bIns="8890" numCol="1" spcCol="1270" anchor="ctr" anchorCtr="0">
            <a:noAutofit/>
          </a:bodyPr>
          <a:lstStyle/>
          <a:p>
            <a:pPr marL="457200" indent="-457200">
              <a:lnSpc>
                <a:spcPct val="90000"/>
              </a:lnSpc>
              <a:spcBef>
                <a:spcPts val="1000"/>
              </a:spcBef>
              <a:buClr>
                <a:srgbClr val="002060"/>
              </a:buClr>
              <a:buFont typeface="Arial" panose="020B0604020202020204" pitchFamily="34" charset="0"/>
              <a:buChar char="•"/>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optimize the efficiency and effectiveness of </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system navigation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and service delivery in the region</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influence decision-makers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and contribute to policy development as related to healthy aging</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support </a:t>
            </a:r>
            <a:r>
              <a:rPr kumimoji="0" lang="en-US" sz="28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age-friendly communities </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and promote healthy aging</a:t>
            </a:r>
          </a:p>
          <a:p>
            <a:pPr marL="457200" indent="-457200">
              <a:lnSpc>
                <a:spcPct val="90000"/>
              </a:lnSpc>
              <a:spcBef>
                <a:spcPts val="1000"/>
              </a:spcBef>
              <a:buClr>
                <a:srgbClr val="002060"/>
              </a:buClr>
              <a:buFont typeface="Arial" panose="020B0604020202020204" pitchFamily="34" charset="0"/>
              <a:buChar char="•"/>
              <a:defRPr/>
            </a:pPr>
            <a:r>
              <a:rPr lang="en-US" sz="2800" dirty="0">
                <a:solidFill>
                  <a:prstClr val="black">
                    <a:alpha val="80000"/>
                  </a:prstClr>
                </a:solidFill>
              </a:rPr>
              <a:t>build awareness about the importance of a </a:t>
            </a:r>
            <a:r>
              <a:rPr lang="en-US" sz="2800" b="1" dirty="0">
                <a:solidFill>
                  <a:prstClr val="black">
                    <a:alpha val="80000"/>
                  </a:prstClr>
                </a:solidFill>
              </a:rPr>
              <a:t>connected and caring community</a:t>
            </a:r>
          </a:p>
          <a:p>
            <a:pPr marL="457200" marR="0" lvl="0" indent="-457200" algn="l" defTabSz="914400" rtl="0" eaLnBrk="1" fontAlgn="auto" latinLnBrk="0" hangingPunct="1">
              <a:lnSpc>
                <a:spcPct val="90000"/>
              </a:lnSpc>
              <a:spcBef>
                <a:spcPts val="1000"/>
              </a:spcBef>
              <a:spcAft>
                <a:spcPts val="0"/>
              </a:spcAft>
              <a:buClr>
                <a:srgbClr val="002060"/>
              </a:buClr>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2730812" cy="923330"/>
          </a:xfrm>
          <a:prstGeom prst="rect">
            <a:avLst/>
          </a:prstGeom>
          <a:noFill/>
        </p:spPr>
        <p:txBody>
          <a:bodyPr wrap="none" rtlCol="0">
            <a:spAutoFit/>
          </a:bodyPr>
          <a:lstStyle/>
          <a:p>
            <a:r>
              <a:rPr lang="en-US" sz="5400" dirty="0">
                <a:latin typeface="Gotham Black" panose="02000504050000020004"/>
              </a:rPr>
              <a:t>Mandate</a:t>
            </a:r>
            <a:endParaRPr lang="en-CA" sz="5400" dirty="0">
              <a:latin typeface="Gotham Black" panose="02000504050000020004"/>
            </a:endParaRPr>
          </a:p>
        </p:txBody>
      </p:sp>
    </p:spTree>
    <p:extLst>
      <p:ext uri="{BB962C8B-B14F-4D97-AF65-F5344CB8AC3E}">
        <p14:creationId xmlns:p14="http://schemas.microsoft.com/office/powerpoint/2010/main" val="100452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Top Corners Rounded 4">
            <a:extLst>
              <a:ext uri="{FF2B5EF4-FFF2-40B4-BE49-F238E27FC236}">
                <a16:creationId xmlns:a16="http://schemas.microsoft.com/office/drawing/2014/main" id="{F40D1D46-AE84-4153-B916-EAEF00C92F95}"/>
              </a:ext>
            </a:extLst>
          </p:cNvPr>
          <p:cNvSpPr txBox="1"/>
          <p:nvPr/>
        </p:nvSpPr>
        <p:spPr>
          <a:xfrm>
            <a:off x="1125737" y="2164771"/>
            <a:ext cx="9736761" cy="3466492"/>
          </a:xfrm>
          <a:prstGeom prst="rect">
            <a:avLst/>
          </a:prstGeom>
          <a:noFill/>
          <a:ln>
            <a:solidFill>
              <a:schemeClr val="bg1"/>
            </a:solidFill>
          </a:ln>
          <a:effectLst/>
        </p:spPr>
        <p:txBody>
          <a:bodyPr spcFirstLastPara="0" vert="horz" wrap="square" lIns="99568" tIns="8890" rIns="8890" bIns="8890" numCol="1" spcCol="1270" anchor="t" anchorCtr="0">
            <a:noAutofit/>
          </a:bodyPr>
          <a:lstStyle/>
          <a:p>
            <a:pPr marR="0" lvl="0" algn="l" defTabSz="914400" rtl="0" eaLnBrk="1" fontAlgn="auto" latinLnBrk="0" hangingPunct="1">
              <a:lnSpc>
                <a:spcPct val="90000"/>
              </a:lnSpc>
              <a:spcBef>
                <a:spcPts val="1000"/>
              </a:spcBef>
              <a:spcAft>
                <a:spcPts val="0"/>
              </a:spcAft>
              <a:buClrTx/>
              <a:buSzTx/>
              <a:tabLst/>
              <a:defRPr/>
            </a:pPr>
            <a:r>
              <a:rPr kumimoji="0" lang="en-US" sz="32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Collaboration</a:t>
            </a:r>
            <a:r>
              <a:rPr kumimoji="0" lang="en-US" sz="3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 We will engage cross sectoral stakeholders to create synergies and align Peel Council on Aging projects with existing plans.</a:t>
            </a:r>
          </a:p>
          <a:p>
            <a:pPr marR="0" lvl="0" algn="l" defTabSz="914400" rtl="0" eaLnBrk="1" fontAlgn="auto" latinLnBrk="0" hangingPunct="1">
              <a:spcBef>
                <a:spcPts val="1000"/>
              </a:spcBef>
              <a:spcAft>
                <a:spcPts val="0"/>
              </a:spcAft>
              <a:buClrTx/>
              <a:buSzTx/>
              <a:tabLst/>
              <a:defRPr/>
            </a:pPr>
            <a:r>
              <a:rPr kumimoji="0" lang="en-US" sz="32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Diversity</a:t>
            </a:r>
            <a:r>
              <a:rPr kumimoji="0" lang="en-US" sz="3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 We respect each person has unique needs and we will foster community engagement by including the many voices of Peel older adults.</a:t>
            </a:r>
          </a:p>
          <a:p>
            <a:pPr marR="0" lvl="0" algn="l" defTabSz="914400" rtl="0" eaLnBrk="1" fontAlgn="auto" latinLnBrk="0" hangingPunct="1">
              <a:lnSpc>
                <a:spcPct val="90000"/>
              </a:lnSpc>
              <a:spcBef>
                <a:spcPts val="1000"/>
              </a:spcBef>
              <a:spcAft>
                <a:spcPts val="0"/>
              </a:spcAft>
              <a:buClrTx/>
              <a:buSzTx/>
              <a:tabLst/>
              <a:defRPr/>
            </a:pPr>
            <a:r>
              <a:rPr kumimoji="0" lang="en-US" sz="3200" b="1"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Respect</a:t>
            </a:r>
            <a:r>
              <a:rPr kumimoji="0" lang="en-US" sz="3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 – We will act with integrity and with ethical responsibility</a:t>
            </a:r>
            <a:r>
              <a:rPr kumimoji="0" lang="en-US" sz="28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rPr>
              <a:t>.</a:t>
            </a:r>
          </a:p>
        </p:txBody>
      </p:sp>
      <p:pic>
        <p:nvPicPr>
          <p:cNvPr id="5" name="Picture 4">
            <a:extLst>
              <a:ext uri="{FF2B5EF4-FFF2-40B4-BE49-F238E27FC236}">
                <a16:creationId xmlns:a16="http://schemas.microsoft.com/office/drawing/2014/main" id="{08ED7701-D1F7-4B01-813E-85BC02C3FDCE}"/>
              </a:ext>
            </a:extLst>
          </p:cNvPr>
          <p:cNvPicPr>
            <a:picLocks noChangeAspect="1"/>
          </p:cNvPicPr>
          <p:nvPr/>
        </p:nvPicPr>
        <p:blipFill>
          <a:blip r:embed="rId3"/>
          <a:stretch>
            <a:fillRect/>
          </a:stretch>
        </p:blipFill>
        <p:spPr>
          <a:xfrm>
            <a:off x="11832336" y="0"/>
            <a:ext cx="359664" cy="6858000"/>
          </a:xfrm>
          <a:prstGeom prst="rect">
            <a:avLst/>
          </a:prstGeom>
        </p:spPr>
      </p:pic>
      <p:pic>
        <p:nvPicPr>
          <p:cNvPr id="6" name="Picture 5">
            <a:extLst>
              <a:ext uri="{FF2B5EF4-FFF2-40B4-BE49-F238E27FC236}">
                <a16:creationId xmlns:a16="http://schemas.microsoft.com/office/drawing/2014/main" id="{AAC0BDF5-D1B4-4E49-BC16-0E3FB749C926}"/>
              </a:ext>
            </a:extLst>
          </p:cNvPr>
          <p:cNvPicPr>
            <a:picLocks noChangeAspect="1"/>
          </p:cNvPicPr>
          <p:nvPr/>
        </p:nvPicPr>
        <p:blipFill>
          <a:blip r:embed="rId4"/>
          <a:stretch>
            <a:fillRect/>
          </a:stretch>
        </p:blipFill>
        <p:spPr>
          <a:xfrm>
            <a:off x="1055930" y="1637179"/>
            <a:ext cx="4938188" cy="42676"/>
          </a:xfrm>
          <a:prstGeom prst="rect">
            <a:avLst/>
          </a:prstGeom>
        </p:spPr>
      </p:pic>
      <p:sp>
        <p:nvSpPr>
          <p:cNvPr id="7" name="TextBox 6">
            <a:extLst>
              <a:ext uri="{FF2B5EF4-FFF2-40B4-BE49-F238E27FC236}">
                <a16:creationId xmlns:a16="http://schemas.microsoft.com/office/drawing/2014/main" id="{E500652C-E25E-48B8-BF92-79F85DAA4CC8}"/>
              </a:ext>
            </a:extLst>
          </p:cNvPr>
          <p:cNvSpPr txBox="1"/>
          <p:nvPr/>
        </p:nvSpPr>
        <p:spPr>
          <a:xfrm>
            <a:off x="1055930" y="639375"/>
            <a:ext cx="2008820" cy="923330"/>
          </a:xfrm>
          <a:prstGeom prst="rect">
            <a:avLst/>
          </a:prstGeom>
          <a:noFill/>
        </p:spPr>
        <p:txBody>
          <a:bodyPr wrap="none" rtlCol="0">
            <a:spAutoFit/>
          </a:bodyPr>
          <a:lstStyle/>
          <a:p>
            <a:r>
              <a:rPr lang="en-US" sz="5400" dirty="0">
                <a:latin typeface="Gotham Black" panose="02000504050000020004"/>
              </a:rPr>
              <a:t>Values</a:t>
            </a:r>
            <a:endParaRPr lang="en-CA" sz="5400" dirty="0">
              <a:latin typeface="Gotham Black" panose="02000504050000020004"/>
            </a:endParaRPr>
          </a:p>
        </p:txBody>
      </p:sp>
    </p:spTree>
    <p:extLst>
      <p:ext uri="{BB962C8B-B14F-4D97-AF65-F5344CB8AC3E}">
        <p14:creationId xmlns:p14="http://schemas.microsoft.com/office/powerpoint/2010/main" val="3003080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9813b4-7bed-416c-813f-cb1486a4a3e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ED03A0E4C2944C83F53542A160F9F3" ma:contentTypeVersion="12" ma:contentTypeDescription="Create a new document." ma:contentTypeScope="" ma:versionID="10fddb64aa8ccaa2cbdc5be328ace772">
  <xsd:schema xmlns:xsd="http://www.w3.org/2001/XMLSchema" xmlns:xs="http://www.w3.org/2001/XMLSchema" xmlns:p="http://schemas.microsoft.com/office/2006/metadata/properties" xmlns:ns2="7f3739a3-0c07-4634-a2bc-6026446711f6" xmlns:ns3="fb9813b4-7bed-416c-813f-cb1486a4a3ef" targetNamespace="http://schemas.microsoft.com/office/2006/metadata/properties" ma:root="true" ma:fieldsID="69f5f4313a239edd372e2d4d32c29bd2" ns2:_="" ns3:_="">
    <xsd:import namespace="7f3739a3-0c07-4634-a2bc-6026446711f6"/>
    <xsd:import namespace="fb9813b4-7bed-416c-813f-cb1486a4a3e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739a3-0c07-4634-a2bc-6026446711f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9813b4-7bed-416c-813f-cb1486a4a3e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a93b17b-eca5-4df2-9431-61ba77a6f1f7"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1DAADE-EF98-476A-A854-BDC4C1BCE3C6}">
  <ds:schemaRefs>
    <ds:schemaRef ds:uri="http://schemas.microsoft.com/office/2006/metadata/properties"/>
    <ds:schemaRef ds:uri="http://schemas.microsoft.com/office/infopath/2007/PartnerControls"/>
    <ds:schemaRef ds:uri="fb9813b4-7bed-416c-813f-cb1486a4a3ef"/>
  </ds:schemaRefs>
</ds:datastoreItem>
</file>

<file path=customXml/itemProps2.xml><?xml version="1.0" encoding="utf-8"?>
<ds:datastoreItem xmlns:ds="http://schemas.openxmlformats.org/officeDocument/2006/customXml" ds:itemID="{56F18E20-7507-45CA-9F6E-15D181ADE9B0}">
  <ds:schemaRefs>
    <ds:schemaRef ds:uri="http://schemas.microsoft.com/sharepoint/v3/contenttype/forms"/>
  </ds:schemaRefs>
</ds:datastoreItem>
</file>

<file path=customXml/itemProps3.xml><?xml version="1.0" encoding="utf-8"?>
<ds:datastoreItem xmlns:ds="http://schemas.openxmlformats.org/officeDocument/2006/customXml" ds:itemID="{583A54A9-3D7A-4EFC-AC7D-3817404DAF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739a3-0c07-4634-a2bc-6026446711f6"/>
    <ds:schemaRef ds:uri="fb9813b4-7bed-416c-813f-cb1486a4a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657</TotalTime>
  <Words>1694</Words>
  <Application>Microsoft Office PowerPoint</Application>
  <PresentationFormat>Widescreen</PresentationFormat>
  <Paragraphs>266</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Gotham Black</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Peel Council on Aging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Culbert</dc:creator>
  <cp:lastModifiedBy>Peel Council on Aging</cp:lastModifiedBy>
  <cp:revision>25</cp:revision>
  <dcterms:created xsi:type="dcterms:W3CDTF">2022-02-26T18:29:15Z</dcterms:created>
  <dcterms:modified xsi:type="dcterms:W3CDTF">2024-05-23T20:12:44Z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0x01010070ED03A0E4C2944C83F53542A160F9F3</vt:lpwstr>
  </property>
</Properties>
</file>